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3.xml" ContentType="application/vnd.openxmlformats-officedocument.theme+xml"/>
  <Override PartName="/ppt/tags/tag62.xml" ContentType="application/vnd.openxmlformats-officedocument.presentationml.tags+xml"/>
  <Override PartName="/ppt/notesSlides/notesSlide1.xml" ContentType="application/vnd.openxmlformats-officedocument.presentationml.notesSlide+xml"/>
  <Override PartName="/ppt/tags/tag63.xml" ContentType="application/vnd.openxmlformats-officedocument.presentationml.tags+xml"/>
  <Override PartName="/ppt/notesSlides/notesSlide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1"/>
  </p:notesMasterIdLst>
  <p:sldIdLst>
    <p:sldId id="394" r:id="rId3"/>
    <p:sldId id="257" r:id="rId4"/>
    <p:sldId id="258" r:id="rId5"/>
    <p:sldId id="259" r:id="rId6"/>
    <p:sldId id="260" r:id="rId7"/>
    <p:sldId id="282" r:id="rId8"/>
    <p:sldId id="271" r:id="rId9"/>
    <p:sldId id="272" r:id="rId10"/>
    <p:sldId id="281" r:id="rId11"/>
    <p:sldId id="261" r:id="rId12"/>
    <p:sldId id="262" r:id="rId13"/>
    <p:sldId id="263" r:id="rId14"/>
    <p:sldId id="273" r:id="rId15"/>
    <p:sldId id="274" r:id="rId16"/>
    <p:sldId id="270" r:id="rId17"/>
    <p:sldId id="264" r:id="rId18"/>
    <p:sldId id="265" r:id="rId19"/>
    <p:sldId id="266" r:id="rId20"/>
    <p:sldId id="267" r:id="rId21"/>
    <p:sldId id="268" r:id="rId22"/>
    <p:sldId id="269" r:id="rId23"/>
    <p:sldId id="275" r:id="rId24"/>
    <p:sldId id="276" r:id="rId25"/>
    <p:sldId id="286" r:id="rId26"/>
    <p:sldId id="287" r:id="rId27"/>
    <p:sldId id="277" r:id="rId28"/>
    <p:sldId id="283" r:id="rId29"/>
    <p:sldId id="278" r:id="rId30"/>
    <p:sldId id="279" r:id="rId31"/>
    <p:sldId id="280" r:id="rId32"/>
    <p:sldId id="285" r:id="rId33"/>
    <p:sldId id="288" r:id="rId34"/>
    <p:sldId id="289" r:id="rId35"/>
    <p:sldId id="296" r:id="rId36"/>
    <p:sldId id="290" r:id="rId37"/>
    <p:sldId id="291" r:id="rId38"/>
    <p:sldId id="323" r:id="rId39"/>
    <p:sldId id="292" r:id="rId40"/>
    <p:sldId id="293" r:id="rId41"/>
    <p:sldId id="297" r:id="rId42"/>
    <p:sldId id="294" r:id="rId43"/>
    <p:sldId id="304" r:id="rId44"/>
    <p:sldId id="295" r:id="rId45"/>
    <p:sldId id="298" r:id="rId46"/>
    <p:sldId id="299" r:id="rId47"/>
    <p:sldId id="300" r:id="rId48"/>
    <p:sldId id="301" r:id="rId49"/>
    <p:sldId id="302" r:id="rId50"/>
    <p:sldId id="303" r:id="rId51"/>
    <p:sldId id="312" r:id="rId52"/>
    <p:sldId id="305" r:id="rId53"/>
    <p:sldId id="306" r:id="rId54"/>
    <p:sldId id="307" r:id="rId55"/>
    <p:sldId id="308" r:id="rId56"/>
    <p:sldId id="309" r:id="rId57"/>
    <p:sldId id="310" r:id="rId58"/>
    <p:sldId id="311" r:id="rId59"/>
    <p:sldId id="313" r:id="rId60"/>
    <p:sldId id="315" r:id="rId61"/>
    <p:sldId id="325" r:id="rId62"/>
    <p:sldId id="326" r:id="rId63"/>
    <p:sldId id="327" r:id="rId64"/>
    <p:sldId id="328" r:id="rId65"/>
    <p:sldId id="316" r:id="rId66"/>
    <p:sldId id="318" r:id="rId67"/>
    <p:sldId id="319" r:id="rId68"/>
    <p:sldId id="320" r:id="rId69"/>
    <p:sldId id="321" r:id="rId70"/>
    <p:sldId id="322"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284"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14" r:id="rId127"/>
    <p:sldId id="383" r:id="rId128"/>
    <p:sldId id="384" r:id="rId129"/>
    <p:sldId id="317" r:id="rId130"/>
    <p:sldId id="385" r:id="rId131"/>
    <p:sldId id="386" r:id="rId132"/>
    <p:sldId id="387" r:id="rId133"/>
    <p:sldId id="388" r:id="rId134"/>
    <p:sldId id="389" r:id="rId135"/>
    <p:sldId id="390" r:id="rId136"/>
    <p:sldId id="324" r:id="rId137"/>
    <p:sldId id="391" r:id="rId138"/>
    <p:sldId id="392" r:id="rId139"/>
    <p:sldId id="393" r:id="rId1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91" d="100"/>
          <a:sy n="91" d="100"/>
        </p:scale>
        <p:origin x="33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B4F2ED-297A-4668-8934-A7DEF08471CD}" type="datetimeFigureOut">
              <a:rPr lang="zh-CN" altLang="en-US" smtClean="0"/>
              <a:t>2025/12/11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041E8-837C-4C2C-BF3B-78452A3E25E9}" type="slidenum">
              <a:rPr lang="zh-CN" altLang="en-US" smtClean="0"/>
              <a:t>‹#›</a:t>
            </a:fld>
            <a:endParaRPr lang="zh-CN" altLang="en-US"/>
          </a:p>
        </p:txBody>
      </p:sp>
    </p:spTree>
    <p:extLst>
      <p:ext uri="{BB962C8B-B14F-4D97-AF65-F5344CB8AC3E}">
        <p14:creationId xmlns:p14="http://schemas.microsoft.com/office/powerpoint/2010/main" val="229891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901DD-83BC-0922-B9D9-4F125567F8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3B8554-9305-C1BE-4CA9-003881BE43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8EAA19A-D975-4360-B0DF-4EE2EB15D09B}"/>
              </a:ext>
            </a:extLst>
          </p:cNvPr>
          <p:cNvSpPr>
            <a:spLocks noGrp="1"/>
          </p:cNvSpPr>
          <p:nvPr>
            <p:ph type="body" idx="1"/>
          </p:nvPr>
        </p:nvSpPr>
        <p:spPr/>
        <p:txBody>
          <a:bodyPr/>
          <a:lstStyle/>
          <a:p>
            <a:endParaRPr lang="zh-TW" altLang="en-US"/>
          </a:p>
        </p:txBody>
      </p:sp>
      <p:sp>
        <p:nvSpPr>
          <p:cNvPr id="4" name="灯片编号占位符 3">
            <a:extLst>
              <a:ext uri="{FF2B5EF4-FFF2-40B4-BE49-F238E27FC236}">
                <a16:creationId xmlns:a16="http://schemas.microsoft.com/office/drawing/2014/main" id="{18887AF0-B377-0588-DB27-DED265D7B9A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D0DACE-38E0-42D2-9336-2B707D34BC6D}" type="slidenum">
              <a:rPr kumimoji="0" lang="zh-TW" altLang="en-US" sz="1200" b="0" i="0" u="none" strike="noStrike" kern="1200" cap="none" spc="0" normalizeH="0" baseline="0" noProof="0" smtClean="0">
                <a:ln>
                  <a:noFill/>
                </a:ln>
                <a:solidFill>
                  <a:prstClr val="black"/>
                </a:solidFill>
                <a:effectLst/>
                <a:uLnTx/>
                <a:uFillTx/>
                <a:latin typeface="微软雅黑"/>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微软雅黑"/>
              <a:ea typeface="新細明體" panose="02020500000000000000" pitchFamily="18" charset="-120"/>
              <a:cs typeface="+mn-cs"/>
            </a:endParaRPr>
          </a:p>
        </p:txBody>
      </p:sp>
    </p:spTree>
    <p:extLst>
      <p:ext uri="{BB962C8B-B14F-4D97-AF65-F5344CB8AC3E}">
        <p14:creationId xmlns:p14="http://schemas.microsoft.com/office/powerpoint/2010/main" val="197601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TW"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D0DACE-38E0-42D2-9336-2B707D34BC6D}" type="slidenum">
              <a:rPr kumimoji="0" lang="zh-TW" altLang="en-US" sz="1200" b="0" i="0" u="none" strike="noStrike" kern="1200" cap="none" spc="0" normalizeH="0" baseline="0" noProof="0" smtClean="0">
                <a:ln>
                  <a:noFill/>
                </a:ln>
                <a:solidFill>
                  <a:prstClr val="black"/>
                </a:solidFill>
                <a:effectLst/>
                <a:uLnTx/>
                <a:uFillTx/>
                <a:latin typeface="微软雅黑"/>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TW" altLang="en-US" sz="1200" b="0" i="0" u="none" strike="noStrike" kern="1200" cap="none" spc="0" normalizeH="0" baseline="0" noProof="0">
              <a:ln>
                <a:noFill/>
              </a:ln>
              <a:solidFill>
                <a:prstClr val="black"/>
              </a:solidFill>
              <a:effectLst/>
              <a:uLnTx/>
              <a:uFillTx/>
              <a:latin typeface="微软雅黑"/>
              <a:ea typeface="新細明體" panose="02020500000000000000" pitchFamily="18" charset="-12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2.xml"/><Relationship Id="rId4" Type="http://schemas.openxmlformats.org/officeDocument/2006/relationships/tags" Target="../tags/tag6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985E4-8E6D-AB89-9B3D-C6D297D3184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AEF50F9-3E7B-F9A0-46E0-12CFF6E12A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4CA49A-DEB6-5B0C-999B-9E652039EF8F}"/>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3460FA1A-ADA9-A70D-9F4E-805CDA7A47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3B8532-DE1C-1C1C-C0C0-E1448D253EFB}"/>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423149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50F1E-B4D9-5474-BA03-DA40FE6822D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D9DB97-C19A-C09B-C358-8DA7D17F38A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F26FC3-D133-BCAD-A135-C7492054BFFE}"/>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4019D273-3520-B628-955D-F4DF1DD378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F442D3-3A4C-C3F1-E51C-9B1092803436}"/>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2271310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1BE835-F35D-AF4A-96AF-9940590FBFF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221E060-4629-D70F-580C-EA482E191D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DC992C-B51A-68FE-91C3-DA6EFA4C35E5}"/>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DE309594-3127-01CF-E57D-6C3893319C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F0C8F3-DD4F-2714-A864-90216CE774D4}"/>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2838633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TW" altLang="en-US" dirty="0"/>
              <a:t>按一下以編輯標題</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按一下以編輯副標題</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TW" altLang="en-US" smtClean="0"/>
              <a:t>2025/12/11</a:t>
            </a:fld>
            <a:endParaRPr lang="zh-TW" altLang="en-US"/>
          </a:p>
        </p:txBody>
      </p:sp>
      <p:sp>
        <p:nvSpPr>
          <p:cNvPr id="17" name="页脚占位符 16"/>
          <p:cNvSpPr>
            <a:spLocks noGrp="1"/>
          </p:cNvSpPr>
          <p:nvPr>
            <p:ph type="ftr" sz="quarter" idx="11"/>
            <p:custDataLst>
              <p:tags r:id="rId4"/>
            </p:custDataLst>
          </p:nvPr>
        </p:nvSpPr>
        <p:spPr/>
        <p:txBody>
          <a:bodyPr/>
          <a:lstStyle/>
          <a:p>
            <a:endParaRPr lang="zh-TW"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TW" altLang="en-US" smtClean="0"/>
              <a:t>‹#›</a:t>
            </a:fld>
            <a:endParaRPr lang="zh-TW" altLang="en-US" dirty="0"/>
          </a:p>
        </p:txBody>
      </p:sp>
    </p:spTree>
    <p:extLst>
      <p:ext uri="{BB962C8B-B14F-4D97-AF65-F5344CB8AC3E}">
        <p14:creationId xmlns:p14="http://schemas.microsoft.com/office/powerpoint/2010/main" val="2287180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TW" altLang="en-US" sz="28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3" name="内容占位符 2"/>
          <p:cNvSpPr>
            <a:spLocks noGrp="1"/>
          </p:cNvSpPr>
          <p:nvPr>
            <p:ph idx="1"/>
            <p:custDataLst>
              <p:tags r:id="rId2"/>
            </p:custDataLst>
          </p:nvPr>
        </p:nvSpPr>
        <p:spPr>
          <a:xfrm>
            <a:off x="669882" y="1296000"/>
            <a:ext cx="10852237" cy="5041355"/>
          </a:xfrm>
        </p:spPr>
        <p:txBody>
          <a:bodyPr vert="horz" lIns="101600" tIns="0" rIns="82550" bIns="0" rtlCol="0">
            <a:noAutofit/>
          </a:bodyPr>
          <a:lstStyle>
            <a:lvl1pPr marL="285750" marR="0" lvl="0"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TW" altLang="en-US" smtClean="0"/>
              <a:t>2025/12/11</a:t>
            </a:fld>
            <a:endParaRPr lang="zh-TW" altLang="en-US"/>
          </a:p>
        </p:txBody>
      </p:sp>
      <p:sp>
        <p:nvSpPr>
          <p:cNvPr id="5" name="页脚占位符 4"/>
          <p:cNvSpPr>
            <a:spLocks noGrp="1"/>
          </p:cNvSpPr>
          <p:nvPr>
            <p:ph type="ftr" sz="quarter" idx="11"/>
            <p:custDataLst>
              <p:tags r:id="rId4"/>
            </p:custDataLst>
          </p:nvPr>
        </p:nvSpPr>
        <p:spPr/>
        <p:txBody>
          <a:bodyPr/>
          <a:lstStyle/>
          <a:p>
            <a:endParaRPr lang="zh-TW"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TW" altLang="en-US" smtClean="0"/>
              <a:t>‹#›</a:t>
            </a:fld>
            <a:endParaRPr lang="zh-TW" altLang="en-US"/>
          </a:p>
        </p:txBody>
      </p:sp>
    </p:spTree>
    <p:extLst>
      <p:ext uri="{BB962C8B-B14F-4D97-AF65-F5344CB8AC3E}">
        <p14:creationId xmlns:p14="http://schemas.microsoft.com/office/powerpoint/2010/main" val="2609641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TW" altLang="en-US" dirty="0"/>
              <a:t>按一下以編輯母片標題樣式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TW"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TW" altLang="en-US" smtClean="0"/>
              <a:t>2025/12/11</a:t>
            </a:fld>
            <a:endParaRPr lang="zh-TW" altLang="en-US"/>
          </a:p>
        </p:txBody>
      </p:sp>
      <p:sp>
        <p:nvSpPr>
          <p:cNvPr id="5" name="页脚占位符 4"/>
          <p:cNvSpPr>
            <a:spLocks noGrp="1"/>
          </p:cNvSpPr>
          <p:nvPr>
            <p:ph type="ftr" sz="quarter" idx="11"/>
            <p:custDataLst>
              <p:tags r:id="rId4"/>
            </p:custDataLst>
          </p:nvPr>
        </p:nvSpPr>
        <p:spPr/>
        <p:txBody>
          <a:bodyPr/>
          <a:lstStyle/>
          <a:p>
            <a:endParaRPr lang="zh-TW"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TW" altLang="en-US" smtClean="0"/>
              <a:t>‹#›</a:t>
            </a:fld>
            <a:endParaRPr lang="zh-TW" altLang="en-US"/>
          </a:p>
        </p:txBody>
      </p:sp>
    </p:spTree>
    <p:extLst>
      <p:ext uri="{BB962C8B-B14F-4D97-AF65-F5344CB8AC3E}">
        <p14:creationId xmlns:p14="http://schemas.microsoft.com/office/powerpoint/2010/main" val="107338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TW" altLang="en-US" sz="28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3" name="内容占位符 2"/>
          <p:cNvSpPr>
            <a:spLocks noGrp="1"/>
          </p:cNvSpPr>
          <p:nvPr>
            <p:ph sz="half" idx="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dirty="0">
              <a:sym typeface="+mn-ea"/>
            </a:endParaRP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4" name="内容占位符 3"/>
          <p:cNvSpPr>
            <a:spLocks noGrp="1"/>
          </p:cNvSpPr>
          <p:nvPr>
            <p:ph sz="half" idx="2"/>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TW" altLang="en-US" smtClean="0"/>
              <a:t>2025/12/11</a:t>
            </a:fld>
            <a:endParaRPr lang="zh-TW" altLang="en-US"/>
          </a:p>
        </p:txBody>
      </p:sp>
      <p:sp>
        <p:nvSpPr>
          <p:cNvPr id="6" name="页脚占位符 5"/>
          <p:cNvSpPr>
            <a:spLocks noGrp="1"/>
          </p:cNvSpPr>
          <p:nvPr>
            <p:ph type="ftr" sz="quarter" idx="11"/>
            <p:custDataLst>
              <p:tags r:id="rId5"/>
            </p:custDataLst>
          </p:nvPr>
        </p:nvSpPr>
        <p:spPr/>
        <p:txBody>
          <a:bodyPr/>
          <a:lstStyle/>
          <a:p>
            <a:endParaRPr lang="zh-TW"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TW" altLang="en-US" smtClean="0"/>
              <a:t>‹#›</a:t>
            </a:fld>
            <a:endParaRPr lang="zh-TW" altLang="en-US"/>
          </a:p>
        </p:txBody>
      </p:sp>
    </p:spTree>
    <p:extLst>
      <p:ext uri="{BB962C8B-B14F-4D97-AF65-F5344CB8AC3E}">
        <p14:creationId xmlns:p14="http://schemas.microsoft.com/office/powerpoint/2010/main" val="799295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TW" altLang="en-US" sz="28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按一下以編輯母片標題樣式</a:t>
            </a:r>
            <a:endParaRPr dirty="0">
              <a:sym typeface="+mn-ea"/>
            </a:endParaRPr>
          </a:p>
        </p:txBody>
      </p:sp>
      <p:sp>
        <p:nvSpPr>
          <p:cNvPr id="3" name="文本占位符 2"/>
          <p:cNvSpPr>
            <a:spLocks noGrp="1"/>
          </p:cNvSpPr>
          <p:nvPr>
            <p:ph type="body" idx="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内容占位符 3"/>
          <p:cNvSpPr>
            <a:spLocks noGrp="1"/>
          </p:cNvSpPr>
          <p:nvPr>
            <p:ph sz="half" idx="2"/>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dirty="0">
              <a:sym typeface="+mn-ea"/>
            </a:endParaRP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5" name="文本占位符 4"/>
          <p:cNvSpPr>
            <a:spLocks noGrp="1"/>
          </p:cNvSpPr>
          <p:nvPr>
            <p:ph type="body" sz="quarter" idx="3"/>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TW"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sym typeface="+mn-ea"/>
              </a:rPr>
              <a:t>按一下以編輯母片文字樣式</a:t>
            </a:r>
            <a:endParaRPr dirty="0">
              <a:sym typeface="+mn-ea"/>
            </a:endParaRPr>
          </a:p>
        </p:txBody>
      </p:sp>
      <p:sp>
        <p:nvSpPr>
          <p:cNvPr id="6" name="内容占位符 5"/>
          <p:cNvSpPr>
            <a:spLocks noGrp="1"/>
          </p:cNvSpPr>
          <p:nvPr>
            <p:ph sz="quarter" idx="4"/>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lang="zh-TW" altLang="en-US" dirty="0">
                <a:sym typeface="+mn-ea"/>
              </a:rPr>
              <a:t>按一下以編輯母片文字樣式</a:t>
            </a:r>
            <a:endParaRPr dirty="0">
              <a:sym typeface="+mn-ea"/>
            </a:endParaRPr>
          </a:p>
          <a:p>
            <a:pPr lvl="1"/>
            <a:r>
              <a:rPr dirty="0">
                <a:sym typeface="+mn-ea"/>
              </a:rPr>
              <a:t>第二</a:t>
            </a:r>
            <a:r>
              <a:rPr lang="zh-TW" altLang="en-US" dirty="0">
                <a:sym typeface="+mn-ea"/>
              </a:rPr>
              <a:t>層</a:t>
            </a:r>
            <a:endParaRPr dirty="0">
              <a:sym typeface="+mn-ea"/>
            </a:endParaRPr>
          </a:p>
          <a:p>
            <a:pPr lvl="2"/>
            <a:r>
              <a:rPr dirty="0">
                <a:sym typeface="+mn-ea"/>
              </a:rPr>
              <a:t>第三</a:t>
            </a:r>
            <a:r>
              <a:rPr lang="zh-TW" altLang="en-US" dirty="0">
                <a:sym typeface="+mn-ea"/>
              </a:rPr>
              <a:t>層</a:t>
            </a:r>
            <a:endParaRPr dirty="0">
              <a:sym typeface="+mn-ea"/>
            </a:endParaRPr>
          </a:p>
          <a:p>
            <a:pPr lvl="3"/>
            <a:r>
              <a:rPr dirty="0">
                <a:sym typeface="+mn-ea"/>
              </a:rPr>
              <a:t>第四</a:t>
            </a:r>
            <a:r>
              <a:rPr lang="zh-TW" altLang="en-US" dirty="0">
                <a:sym typeface="+mn-ea"/>
              </a:rPr>
              <a:t>層</a:t>
            </a:r>
            <a:endParaRPr dirty="0">
              <a:sym typeface="+mn-ea"/>
            </a:endParaRPr>
          </a:p>
          <a:p>
            <a:pPr lvl="4"/>
            <a:r>
              <a:rPr dirty="0">
                <a:sym typeface="+mn-ea"/>
              </a:rPr>
              <a:t>第五</a:t>
            </a:r>
            <a:r>
              <a:rPr lang="zh-TW" altLang="en-US" dirty="0">
                <a:sym typeface="+mn-ea"/>
              </a:rPr>
              <a:t>層</a:t>
            </a:r>
            <a:endParaRPr dirty="0">
              <a:sym typeface="+mn-ea"/>
            </a:endParaRP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TW" altLang="en-US" smtClean="0"/>
              <a:t>2025/12/11</a:t>
            </a:fld>
            <a:endParaRPr lang="zh-TW" altLang="en-US"/>
          </a:p>
        </p:txBody>
      </p:sp>
      <p:sp>
        <p:nvSpPr>
          <p:cNvPr id="8" name="页脚占位符 7"/>
          <p:cNvSpPr>
            <a:spLocks noGrp="1"/>
          </p:cNvSpPr>
          <p:nvPr>
            <p:ph type="ftr" sz="quarter" idx="11"/>
            <p:custDataLst>
              <p:tags r:id="rId7"/>
            </p:custDataLst>
          </p:nvPr>
        </p:nvSpPr>
        <p:spPr/>
        <p:txBody>
          <a:bodyPr/>
          <a:lstStyle/>
          <a:p>
            <a:endParaRPr lang="zh-TW"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TW" altLang="en-US" smtClean="0"/>
              <a:t>‹#›</a:t>
            </a:fld>
            <a:endParaRPr lang="zh-TW" altLang="en-US"/>
          </a:p>
        </p:txBody>
      </p:sp>
    </p:spTree>
    <p:extLst>
      <p:ext uri="{BB962C8B-B14F-4D97-AF65-F5344CB8AC3E}">
        <p14:creationId xmlns:p14="http://schemas.microsoft.com/office/powerpoint/2010/main" val="37805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TW" altLang="en-US" sz="28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a:t>
            </a:r>
            <a:r>
              <a:rPr dirty="0">
                <a:sym typeface="+mn-ea"/>
              </a:rPr>
              <a:t>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TW" altLang="en-US" smtClean="0"/>
              <a:t>2025/12/11</a:t>
            </a:fld>
            <a:endParaRPr lang="zh-TW" altLang="en-US"/>
          </a:p>
        </p:txBody>
      </p:sp>
      <p:sp>
        <p:nvSpPr>
          <p:cNvPr id="4" name="页脚占位符 3"/>
          <p:cNvSpPr>
            <a:spLocks noGrp="1"/>
          </p:cNvSpPr>
          <p:nvPr>
            <p:ph type="ftr" sz="quarter" idx="11"/>
            <p:custDataLst>
              <p:tags r:id="rId3"/>
            </p:custDataLst>
          </p:nvPr>
        </p:nvSpPr>
        <p:spPr/>
        <p:txBody>
          <a:bodyPr/>
          <a:lstStyle/>
          <a:p>
            <a:endParaRPr lang="zh-TW"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TW" altLang="en-US" smtClean="0"/>
              <a:t>‹#›</a:t>
            </a:fld>
            <a:endParaRPr lang="zh-TW" altLang="en-US"/>
          </a:p>
        </p:txBody>
      </p:sp>
    </p:spTree>
    <p:extLst>
      <p:ext uri="{BB962C8B-B14F-4D97-AF65-F5344CB8AC3E}">
        <p14:creationId xmlns:p14="http://schemas.microsoft.com/office/powerpoint/2010/main" val="3477302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TW" altLang="en-US" smtClean="0"/>
              <a:t>2025/12/11</a:t>
            </a:fld>
            <a:endParaRPr lang="zh-TW" altLang="en-US"/>
          </a:p>
        </p:txBody>
      </p:sp>
      <p:sp>
        <p:nvSpPr>
          <p:cNvPr id="3" name="页脚占位符 2"/>
          <p:cNvSpPr>
            <a:spLocks noGrp="1"/>
          </p:cNvSpPr>
          <p:nvPr>
            <p:ph type="ftr" sz="quarter" idx="11"/>
            <p:custDataLst>
              <p:tags r:id="rId2"/>
            </p:custDataLst>
          </p:nvPr>
        </p:nvSpPr>
        <p:spPr/>
        <p:txBody>
          <a:bodyPr/>
          <a:lstStyle/>
          <a:p>
            <a:endParaRPr lang="zh-TW"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TW" altLang="en-US" smtClean="0"/>
              <a:t>‹#›</a:t>
            </a:fld>
            <a:endParaRPr lang="zh-TW" altLang="en-US"/>
          </a:p>
        </p:txBody>
      </p:sp>
    </p:spTree>
    <p:extLst>
      <p:ext uri="{BB962C8B-B14F-4D97-AF65-F5344CB8AC3E}">
        <p14:creationId xmlns:p14="http://schemas.microsoft.com/office/powerpoint/2010/main" val="774662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含標題的圖片">
    <p:bg>
      <p:bgPr>
        <a:solidFill>
          <a:schemeClr val="bg1"/>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TW"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TW"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lang="zh-TW" altLang="en-US" dirty="0">
                <a:sym typeface="+mn-ea"/>
              </a:rPr>
              <a:t>按一下以編輯母片文字樣式</a:t>
            </a:r>
            <a:endParaRPr dirty="0">
              <a:sym typeface="+mn-ea"/>
            </a:endParaRP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TW" altLang="en-US" smtClean="0"/>
              <a:t>2025/12/11</a:t>
            </a:fld>
            <a:endParaRPr lang="zh-TW" altLang="en-US" dirty="0"/>
          </a:p>
        </p:txBody>
      </p:sp>
      <p:sp>
        <p:nvSpPr>
          <p:cNvPr id="6" name="页脚占位符 5"/>
          <p:cNvSpPr>
            <a:spLocks noGrp="1"/>
          </p:cNvSpPr>
          <p:nvPr>
            <p:ph type="ftr" sz="quarter" idx="11"/>
            <p:custDataLst>
              <p:tags r:id="rId4"/>
            </p:custDataLst>
          </p:nvPr>
        </p:nvSpPr>
        <p:spPr/>
        <p:txBody>
          <a:bodyPr/>
          <a:lstStyle/>
          <a:p>
            <a:endParaRPr lang="zh-TW"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TW" altLang="en-US" smtClean="0"/>
              <a:t>‹#›</a:t>
            </a:fld>
            <a:endParaRPr lang="zh-TW" altLang="en-US"/>
          </a:p>
        </p:txBody>
      </p:sp>
      <p:sp>
        <p:nvSpPr>
          <p:cNvPr id="9" name="标题 8"/>
          <p:cNvSpPr>
            <a:spLocks noGrp="1"/>
          </p:cNvSpPr>
          <p:nvPr>
            <p:ph type="title"/>
            <p:custDataLst>
              <p:tags r:id="rId6"/>
            </p:custDataLst>
          </p:nvPr>
        </p:nvSpPr>
        <p:spPr/>
        <p:txBody>
          <a:bodyPr/>
          <a:lstStyle>
            <a:lvl1pPr>
              <a:defRPr/>
            </a:lvl1pPr>
          </a:lstStyle>
          <a:p>
            <a:r>
              <a:rPr lang="zh-TW" altLang="en-US" dirty="0">
                <a:sym typeface="+mn-ea"/>
              </a:rPr>
              <a:t>按一下以編輯母片標題樣</a:t>
            </a:r>
            <a:r>
              <a:rPr lang="zh-TW" altLang="en-US" dirty="0"/>
              <a:t>式</a:t>
            </a:r>
          </a:p>
        </p:txBody>
      </p:sp>
    </p:spTree>
    <p:extLst>
      <p:ext uri="{BB962C8B-B14F-4D97-AF65-F5344CB8AC3E}">
        <p14:creationId xmlns:p14="http://schemas.microsoft.com/office/powerpoint/2010/main" val="4106988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CD866-3A06-4732-63A5-4F0AD419B5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B74850-0767-80E9-7137-F38C0530D7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8E3147-D634-9FC3-E256-BA835289079C}"/>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02D36545-E525-102B-42B5-EF9E65817C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589F9D-717A-FD3C-8C81-B9FE06E06ED2}"/>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2495808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直排標題及文字">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TW" altLang="en-US" sz="2400" b="1" i="0" u="none" strike="noStrike" kern="1200" cap="none" spc="200" normalizeH="0" baseline="0" noProof="1" dirty="0">
                <a:solidFill>
                  <a:schemeClr val="tx1"/>
                </a:solidFill>
                <a:uFillTx/>
                <a:latin typeface="+mj-lt"/>
                <a:ea typeface="+mj-ea"/>
                <a:cs typeface="+mj-cs"/>
                <a:sym typeface="+mn-ea"/>
              </a:defRPr>
            </a:lvl1pPr>
          </a:lstStyle>
          <a:p>
            <a:pPr lvl="0"/>
            <a:r>
              <a:rPr lang="zh-TW" altLang="en-US" dirty="0">
                <a:sym typeface="+mn-ea"/>
              </a:rPr>
              <a:t>按一下以編輯母片標題樣</a:t>
            </a:r>
            <a:r>
              <a:rPr dirty="0">
                <a:sym typeface="+mn-ea"/>
              </a:rPr>
              <a:t>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TW" altLang="en-US" smtClean="0"/>
              <a:t>2025/12/11</a:t>
            </a:fld>
            <a:endParaRPr lang="zh-TW" altLang="en-US"/>
          </a:p>
        </p:txBody>
      </p:sp>
      <p:sp>
        <p:nvSpPr>
          <p:cNvPr id="5" name="页脚占位符 4"/>
          <p:cNvSpPr>
            <a:spLocks noGrp="1"/>
          </p:cNvSpPr>
          <p:nvPr>
            <p:ph type="ftr" sz="quarter" idx="11"/>
            <p:custDataLst>
              <p:tags r:id="rId4"/>
            </p:custDataLst>
          </p:nvPr>
        </p:nvSpPr>
        <p:spPr/>
        <p:txBody>
          <a:bodyPr/>
          <a:lstStyle/>
          <a:p>
            <a:endParaRPr lang="zh-TW"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TW" altLang="en-US" smtClean="0"/>
              <a:t>‹#›</a:t>
            </a:fld>
            <a:endParaRPr lang="zh-TW" altLang="en-US"/>
          </a:p>
        </p:txBody>
      </p:sp>
    </p:spTree>
    <p:extLst>
      <p:ext uri="{BB962C8B-B14F-4D97-AF65-F5344CB8AC3E}">
        <p14:creationId xmlns:p14="http://schemas.microsoft.com/office/powerpoint/2010/main" val="1996479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物件">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TW" altLang="en-US" smtClean="0"/>
              <a:t>2025/12/11</a:t>
            </a:fld>
            <a:endParaRPr lang="zh-TW" altLang="en-US"/>
          </a:p>
        </p:txBody>
      </p:sp>
      <p:sp>
        <p:nvSpPr>
          <p:cNvPr id="4" name="页脚占位符 3"/>
          <p:cNvSpPr>
            <a:spLocks noGrp="1"/>
          </p:cNvSpPr>
          <p:nvPr>
            <p:ph type="ftr" sz="quarter" idx="11"/>
            <p:custDataLst>
              <p:tags r:id="rId2"/>
            </p:custDataLst>
          </p:nvPr>
        </p:nvSpPr>
        <p:spPr/>
        <p:txBody>
          <a:bodyPr/>
          <a:lstStyle/>
          <a:p>
            <a:endParaRPr lang="zh-TW"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TW" altLang="en-US" smtClean="0"/>
              <a:t>‹#›</a:t>
            </a:fld>
            <a:endParaRPr lang="zh-TW" altLang="en-US"/>
          </a:p>
        </p:txBody>
      </p:sp>
      <p:sp>
        <p:nvSpPr>
          <p:cNvPr id="7" name="内容占位符 6"/>
          <p:cNvSpPr>
            <a:spLocks noGrp="1"/>
          </p:cNvSpPr>
          <p:nvPr>
            <p:ph sz="quarter" idx="13"/>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950188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結尾投影片">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TW" altLang="en-US" smtClean="0"/>
              <a:t>2025/12/11</a:t>
            </a:fld>
            <a:endParaRPr lang="zh-TW" altLang="en-US"/>
          </a:p>
        </p:txBody>
      </p:sp>
      <p:sp>
        <p:nvSpPr>
          <p:cNvPr id="4" name="页脚占位符 3"/>
          <p:cNvSpPr>
            <a:spLocks noGrp="1"/>
          </p:cNvSpPr>
          <p:nvPr>
            <p:ph type="ftr" sz="quarter" idx="11"/>
            <p:custDataLst>
              <p:tags r:id="rId2"/>
            </p:custDataLst>
          </p:nvPr>
        </p:nvSpPr>
        <p:spPr/>
        <p:txBody>
          <a:bodyPr/>
          <a:lstStyle/>
          <a:p>
            <a:endParaRPr lang="zh-TW"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TW" altLang="en-US" smtClean="0"/>
              <a:t>‹#›</a:t>
            </a:fld>
            <a:endParaRPr lang="zh-TW"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TW"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lang="zh-TW" altLang="en-US" dirty="0">
                <a:sym typeface="+mn-ea"/>
              </a:rPr>
              <a:t>按一下以編輯標題</a:t>
            </a:r>
            <a:endParaRPr dirty="0">
              <a:sym typeface="+mn-ea"/>
            </a:endParaRPr>
          </a:p>
        </p:txBody>
      </p:sp>
    </p:spTree>
    <p:extLst>
      <p:ext uri="{BB962C8B-B14F-4D97-AF65-F5344CB8AC3E}">
        <p14:creationId xmlns:p14="http://schemas.microsoft.com/office/powerpoint/2010/main" val="96135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091226-FC7A-48C2-8DED-EBF2A80C388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C4D02D8-9EEA-A82C-B4B9-DF860A4684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9F24CF1-7855-6659-E50C-8DDCE23B2BB1}"/>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3837CFD4-7E15-D4FC-3B33-CD0D07FE40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02D08F-8405-B3F7-1EE6-61E25629FA4D}"/>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836919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C958B-9A68-6D94-A161-5B8F5D41A14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9EB851-0EB2-9579-3754-A4975EC9399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B04A94B-9F10-5867-6BEC-0260EE3E31C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8B70854-A2B7-B0E4-08B9-EB84DF754FB5}"/>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6" name="页脚占位符 5">
            <a:extLst>
              <a:ext uri="{FF2B5EF4-FFF2-40B4-BE49-F238E27FC236}">
                <a16:creationId xmlns:a16="http://schemas.microsoft.com/office/drawing/2014/main" id="{651A1591-C54A-43BB-087C-A6A33F9583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42806-4204-A831-333F-E3913C251B3E}"/>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227788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6D069-E7F1-4A50-ADD4-53D71F1D2A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DF9410-EA9A-1DC4-5A9E-4E5C522158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8F0A257-4EBD-EA86-AE5D-EE849D0C97A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EEED20-47D8-096A-2CD8-667CF1756A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93C7D05-11E0-95BF-93D5-7840E5789EE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299A13D-1D44-7840-C745-F674151C1AF6}"/>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8" name="页脚占位符 7">
            <a:extLst>
              <a:ext uri="{FF2B5EF4-FFF2-40B4-BE49-F238E27FC236}">
                <a16:creationId xmlns:a16="http://schemas.microsoft.com/office/drawing/2014/main" id="{674F15DD-DF5B-478C-F01E-9D4AE382160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C48F8AE-991F-FEB3-B60C-051981724B41}"/>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738992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879DE7-C53E-DFBE-6E34-B8821E504E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EC1C171-EBE7-D3A5-D033-020FD54FB0DC}"/>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4" name="页脚占位符 3">
            <a:extLst>
              <a:ext uri="{FF2B5EF4-FFF2-40B4-BE49-F238E27FC236}">
                <a16:creationId xmlns:a16="http://schemas.microsoft.com/office/drawing/2014/main" id="{3C780F30-70F8-3B68-FEA6-DD2C5DB050C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DB7D1A9-2665-313F-C236-1A2484C4CF2D}"/>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371222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0CAD13-0CCC-2ADD-CA7E-B1A98560A379}"/>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3" name="页脚占位符 2">
            <a:extLst>
              <a:ext uri="{FF2B5EF4-FFF2-40B4-BE49-F238E27FC236}">
                <a16:creationId xmlns:a16="http://schemas.microsoft.com/office/drawing/2014/main" id="{65ACCC86-45F4-E7C1-528B-BB13C4516D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5E8A9BA-6F57-D662-2E55-75E34E55235D}"/>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2085390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B80A9-5A68-A23E-60A7-26FFC89B82B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E63B66-F86F-43C2-72A0-3DF0837B6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ACF8233-7D0A-1B9E-E215-E5F7F491E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465986-3065-F31B-6329-583DB4CED826}"/>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6" name="页脚占位符 5">
            <a:extLst>
              <a:ext uri="{FF2B5EF4-FFF2-40B4-BE49-F238E27FC236}">
                <a16:creationId xmlns:a16="http://schemas.microsoft.com/office/drawing/2014/main" id="{4E8B3D86-DEE0-A089-E698-E99A490597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2753C4-771C-A7B5-A98F-E0544D99D84B}"/>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2171864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5DF46-094A-4A73-8803-809D521CD4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2AFC1F1-6E56-3A15-5272-A2A58793AF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F8C92F9-656B-18B6-6DA7-3FF4DB8DB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A1BBAA6-5CE7-8C68-22BE-7A25F2E0236F}"/>
              </a:ext>
            </a:extLst>
          </p:cNvPr>
          <p:cNvSpPr>
            <a:spLocks noGrp="1"/>
          </p:cNvSpPr>
          <p:nvPr>
            <p:ph type="dt" sz="half" idx="10"/>
          </p:nvPr>
        </p:nvSpPr>
        <p:spPr/>
        <p:txBody>
          <a:bodyPr/>
          <a:lstStyle/>
          <a:p>
            <a:fld id="{7130BDB0-908F-46AE-94E9-D69A547DD204}" type="datetimeFigureOut">
              <a:rPr lang="zh-CN" altLang="en-US" smtClean="0"/>
              <a:t>2025/12/11</a:t>
            </a:fld>
            <a:endParaRPr lang="zh-CN" altLang="en-US"/>
          </a:p>
        </p:txBody>
      </p:sp>
      <p:sp>
        <p:nvSpPr>
          <p:cNvPr id="6" name="页脚占位符 5">
            <a:extLst>
              <a:ext uri="{FF2B5EF4-FFF2-40B4-BE49-F238E27FC236}">
                <a16:creationId xmlns:a16="http://schemas.microsoft.com/office/drawing/2014/main" id="{C4EF3FAA-3C0A-94AD-CA39-BC85265673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E0A2EE-0AD0-8F78-AC95-70C13F9B7038}"/>
              </a:ext>
            </a:extLst>
          </p:cNvPr>
          <p:cNvSpPr>
            <a:spLocks noGrp="1"/>
          </p:cNvSpPr>
          <p:nvPr>
            <p:ph type="sldNum" sz="quarter" idx="12"/>
          </p:nvPr>
        </p:nvSpPr>
        <p:spPr/>
        <p:txBody>
          <a:body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595522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009668C-7E2F-991F-64E0-581DFEAC42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B3AC3AA-8CD9-A48D-AE3C-4BB7C396FB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8D95DA-6483-74A8-7B33-9E2321F35C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30BDB0-908F-46AE-94E9-D69A547DD20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78F985B5-E21D-08AE-8209-45A75CE1B5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77488C94-C3F0-EC27-B482-4200224D57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A0E386-0FC0-4D5F-9DF6-B72C2B432413}" type="slidenum">
              <a:rPr lang="zh-CN" altLang="en-US" smtClean="0"/>
              <a:t>‹#›</a:t>
            </a:fld>
            <a:endParaRPr lang="zh-CN" altLang="en-US"/>
          </a:p>
        </p:txBody>
      </p:sp>
    </p:spTree>
    <p:extLst>
      <p:ext uri="{BB962C8B-B14F-4D97-AF65-F5344CB8AC3E}">
        <p14:creationId xmlns:p14="http://schemas.microsoft.com/office/powerpoint/2010/main" val="2815795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zh-TW" altLang="en-US" dirty="0"/>
              <a:t>按一下以編輯母片標題樣式</a:t>
            </a:r>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TW" altLang="en-US" smtClean="0"/>
              <a:t>2025/12/11</a:t>
            </a:fld>
            <a:endParaRPr lang="zh-TW"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TW"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TW" altLang="en-US" smtClean="0"/>
              <a:t>‹#›</a:t>
            </a:fld>
            <a:endParaRPr lang="zh-TW"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6629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184.png"/><Relationship Id="rId4"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tags" Target="../tags/tag159.xml"/><Relationship Id="rId7" Type="http://schemas.openxmlformats.org/officeDocument/2006/relationships/image" Target="../media/image189.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image" Target="../media/image192.png"/><Relationship Id="rId4"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tags" Target="../tags/tag168.xml"/><Relationship Id="rId7" Type="http://schemas.openxmlformats.org/officeDocument/2006/relationships/image" Target="../media/image195.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tags" Target="../tags/tag171.xml"/><Relationship Id="rId7" Type="http://schemas.openxmlformats.org/officeDocument/2006/relationships/image" Target="../media/image199.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206.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image" Target="../media/image209.png"/><Relationship Id="rId4"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105.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192.xml"/><Relationship Id="rId7" Type="http://schemas.openxmlformats.org/officeDocument/2006/relationships/image" Target="../media/image108.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6.png"/><Relationship Id="rId4" Type="http://schemas.openxmlformats.org/officeDocument/2006/relationships/slideLayout" Target="../slideLayouts/slideLayout13.xml"/><Relationship Id="rId9" Type="http://schemas.openxmlformats.org/officeDocument/2006/relationships/image" Target="../media/image115.png"/></Relationships>
</file>

<file path=ppt/slides/_rels/slide114.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tags" Target="../tags/tag195.xml"/><Relationship Id="rId7" Type="http://schemas.openxmlformats.org/officeDocument/2006/relationships/image" Target="../media/image212.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211.png"/><Relationship Id="rId11" Type="http://schemas.openxmlformats.org/officeDocument/2006/relationships/image" Target="../media/image215.png"/><Relationship Id="rId5" Type="http://schemas.openxmlformats.org/officeDocument/2006/relationships/image" Target="../media/image210.png"/><Relationship Id="rId10" Type="http://schemas.openxmlformats.org/officeDocument/2006/relationships/image" Target="../media/image110.png"/><Relationship Id="rId4" Type="http://schemas.openxmlformats.org/officeDocument/2006/relationships/slideLayout" Target="../slideLayouts/slideLayout13.xml"/><Relationship Id="rId9" Type="http://schemas.openxmlformats.org/officeDocument/2006/relationships/image" Target="../media/image214.png"/></Relationships>
</file>

<file path=ppt/slides/_rels/slide115.xml.rels><?xml version="1.0" encoding="UTF-8" standalone="yes"?>
<Relationships xmlns="http://schemas.openxmlformats.org/package/2006/relationships"><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220.pn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tags" Target="../tags/tag204.xml"/><Relationship Id="rId7" Type="http://schemas.openxmlformats.org/officeDocument/2006/relationships/image" Target="../media/image223.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224.png"/><Relationship Id="rId5" Type="http://schemas.openxmlformats.org/officeDocument/2006/relationships/image" Target="../media/image112.png"/><Relationship Id="rId4"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tags" Target="../tags/tag210.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tags" Target="../tags/tag222.xml"/><Relationship Id="rId7" Type="http://schemas.openxmlformats.org/officeDocument/2006/relationships/image" Target="../media/image235.pn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slideLayout" Target="../slideLayouts/slideLayout13.xml"/><Relationship Id="rId9" Type="http://schemas.openxmlformats.org/officeDocument/2006/relationships/image" Target="../media/image237.png"/></Relationships>
</file>

<file path=ppt/slides/_rels/slide12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tags" Target="../tags/tag225.xml"/><Relationship Id="rId7" Type="http://schemas.openxmlformats.org/officeDocument/2006/relationships/image" Target="../media/image240.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tags" Target="../tags/tag231.xml"/><Relationship Id="rId7" Type="http://schemas.openxmlformats.org/officeDocument/2006/relationships/image" Target="../media/image246.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ags" Target="../tags/tag232.xml"/><Relationship Id="rId5" Type="http://schemas.openxmlformats.org/officeDocument/2006/relationships/image" Target="../media/image247.png"/><Relationship Id="rId4"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tags" Target="../tags/tag237.xml"/><Relationship Id="rId7" Type="http://schemas.openxmlformats.org/officeDocument/2006/relationships/image" Target="../media/image250.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5" Type="http://schemas.openxmlformats.org/officeDocument/2006/relationships/image" Target="../media/image251.png"/><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tags" Target="../tags/tag244.xml"/><Relationship Id="rId5" Type="http://schemas.openxmlformats.org/officeDocument/2006/relationships/image" Target="../media/image254.png"/><Relationship Id="rId4"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tags" Target="../tags/tag247.xml"/><Relationship Id="rId5" Type="http://schemas.openxmlformats.org/officeDocument/2006/relationships/image" Target="../media/image255.png"/><Relationship Id="rId4"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tags" Target="../tags/tag252.xml"/><Relationship Id="rId2" Type="http://schemas.openxmlformats.org/officeDocument/2006/relationships/tags" Target="../tags/tag251.xml"/><Relationship Id="rId1" Type="http://schemas.openxmlformats.org/officeDocument/2006/relationships/tags" Target="../tags/tag250.xml"/><Relationship Id="rId5" Type="http://schemas.openxmlformats.org/officeDocument/2006/relationships/image" Target="../media/image256.png"/><Relationship Id="rId4"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tags" Target="../tags/tag258.xml"/><Relationship Id="rId7" Type="http://schemas.openxmlformats.org/officeDocument/2006/relationships/image" Target="../media/image261.png"/><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image" Target="../media/image265.png"/><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tags" Target="../tags/tag267.xml"/><Relationship Id="rId7" Type="http://schemas.openxmlformats.org/officeDocument/2006/relationships/image" Target="../media/image270.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63.xml"/></Relationships>
</file>

<file path=ppt/slides/_rels/slide71.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87.png"/><Relationship Id="rId4"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72.xml"/><Relationship Id="rId7" Type="http://schemas.openxmlformats.org/officeDocument/2006/relationships/image" Target="../media/image90.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8.xml"/><Relationship Id="rId7" Type="http://schemas.openxmlformats.org/officeDocument/2006/relationships/image" Target="../media/image96.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81.xml"/><Relationship Id="rId7" Type="http://schemas.openxmlformats.org/officeDocument/2006/relationships/image" Target="../media/image100.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slideLayout" Target="../slideLayouts/slideLayout13.xml"/><Relationship Id="rId9" Type="http://schemas.openxmlformats.org/officeDocument/2006/relationships/image" Target="../media/image102.png"/></Relationships>
</file>

<file path=ppt/slides/_rels/slide7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84.xml"/><Relationship Id="rId7" Type="http://schemas.openxmlformats.org/officeDocument/2006/relationships/image" Target="../media/image105.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slideLayout" Target="../slideLayouts/slideLayout13.xml"/><Relationship Id="rId9"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14.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96.xml"/><Relationship Id="rId7" Type="http://schemas.openxmlformats.org/officeDocument/2006/relationships/image" Target="../media/image119.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125.png"/><Relationship Id="rId4"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108.xml"/><Relationship Id="rId7" Type="http://schemas.openxmlformats.org/officeDocument/2006/relationships/image" Target="../media/image128.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Layout" Target="../slideLayouts/slideLayout13.xml"/><Relationship Id="rId9" Type="http://schemas.openxmlformats.org/officeDocument/2006/relationships/image" Target="../media/image130.png"/></Relationships>
</file>

<file path=ppt/slides/_rels/slide8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111.xml"/><Relationship Id="rId7" Type="http://schemas.openxmlformats.org/officeDocument/2006/relationships/image" Target="../media/image133.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slideLayout" Target="../slideLayouts/slideLayout13.xml"/><Relationship Id="rId9" Type="http://schemas.openxmlformats.org/officeDocument/2006/relationships/image" Target="../media/image135.png"/></Relationships>
</file>

<file path=ppt/slides/_rels/slide8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114.xml"/><Relationship Id="rId7" Type="http://schemas.openxmlformats.org/officeDocument/2006/relationships/image" Target="../media/image139.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tags" Target="../tags/tag117.xml"/><Relationship Id="rId7" Type="http://schemas.openxmlformats.org/officeDocument/2006/relationships/image" Target="../media/image143.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tags" Target="../tags/tag120.xml"/><Relationship Id="rId7" Type="http://schemas.openxmlformats.org/officeDocument/2006/relationships/image" Target="../media/image146.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123.xml"/><Relationship Id="rId7" Type="http://schemas.openxmlformats.org/officeDocument/2006/relationships/image" Target="../media/image148.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47.png"/><Relationship Id="rId5" Type="http://schemas.openxmlformats.org/officeDocument/2006/relationships/image" Target="../media/image142.png"/><Relationship Id="rId4" Type="http://schemas.openxmlformats.org/officeDocument/2006/relationships/slideLayout" Target="../slideLayouts/slideLayout13.xml"/><Relationship Id="rId9" Type="http://schemas.openxmlformats.org/officeDocument/2006/relationships/image" Target="../media/image150.png"/></Relationships>
</file>

<file path=ppt/slides/_rels/slide91.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153.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154.png"/><Relationship Id="rId5" Type="http://schemas.openxmlformats.org/officeDocument/2006/relationships/image" Target="../media/image143.png"/><Relationship Id="rId4"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132.xml"/><Relationship Id="rId7" Type="http://schemas.openxmlformats.org/officeDocument/2006/relationships/image" Target="../media/image157.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slideLayout" Target="../slideLayouts/slideLayout13.xml"/><Relationship Id="rId9" Type="http://schemas.openxmlformats.org/officeDocument/2006/relationships/image" Target="../media/image159.png"/></Relationships>
</file>

<file path=ppt/slides/_rels/slide9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135.xml"/><Relationship Id="rId7" Type="http://schemas.openxmlformats.org/officeDocument/2006/relationships/image" Target="../media/image163.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slideLayout" Target="../slideLayouts/slideLayout13.xml"/><Relationship Id="rId9" Type="http://schemas.openxmlformats.org/officeDocument/2006/relationships/image" Target="../media/image165.png"/></Relationships>
</file>

<file path=ppt/slides/_rels/slide9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tags" Target="../tags/tag138.xml"/><Relationship Id="rId7" Type="http://schemas.openxmlformats.org/officeDocument/2006/relationships/image" Target="../media/image168.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slideLayout" Target="../slideLayouts/slideLayout13.xml"/><Relationship Id="rId9" Type="http://schemas.openxmlformats.org/officeDocument/2006/relationships/image" Target="../media/image170.png"/></Relationships>
</file>

<file path=ppt/slides/_rels/slide96.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tags" Target="../tags/tag141.xml"/><Relationship Id="rId7" Type="http://schemas.openxmlformats.org/officeDocument/2006/relationships/image" Target="../media/image174.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slideLayout" Target="../slideLayouts/slideLayout13.xml"/><Relationship Id="rId9" Type="http://schemas.openxmlformats.org/officeDocument/2006/relationships/image" Target="../media/image176.png"/></Relationships>
</file>

<file path=ppt/slides/_rels/slide97.xml.rels><?xml version="1.0" encoding="UTF-8" standalone="yes"?>
<Relationships xmlns="http://schemas.openxmlformats.org/package/2006/relationships"><Relationship Id="rId3" Type="http://schemas.openxmlformats.org/officeDocument/2006/relationships/tags" Target="../tags/tag144.xml"/><Relationship Id="rId7" Type="http://schemas.openxmlformats.org/officeDocument/2006/relationships/image" Target="../media/image179.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tags" Target="../tags/tag147.xml"/><Relationship Id="rId7" Type="http://schemas.openxmlformats.org/officeDocument/2006/relationships/image" Target="../media/image182.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image" Target="../media/image183.png"/><Relationship Id="rId4"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BC9A29-9A7E-B21E-D626-EFAA42D1F5A3}"/>
            </a:ext>
          </a:extLst>
        </p:cNvPr>
        <p:cNvGrpSpPr/>
        <p:nvPr/>
      </p:nvGrpSpPr>
      <p:grpSpPr>
        <a:xfrm>
          <a:off x="0" y="0"/>
          <a:ext cx="0" cy="0"/>
          <a:chOff x="0" y="0"/>
          <a:chExt cx="0" cy="0"/>
        </a:xfrm>
      </p:grpSpPr>
      <p:sp>
        <p:nvSpPr>
          <p:cNvPr id="5" name="副标题 4">
            <a:extLst>
              <a:ext uri="{FF2B5EF4-FFF2-40B4-BE49-F238E27FC236}">
                <a16:creationId xmlns:a16="http://schemas.microsoft.com/office/drawing/2014/main" id="{9953DB85-A402-5A29-DAC1-CC5374CE0EE2}"/>
              </a:ext>
            </a:extLst>
          </p:cNvPr>
          <p:cNvSpPr>
            <a:spLocks noGrp="1"/>
          </p:cNvSpPr>
          <p:nvPr>
            <p:ph type="subTitle" idx="1"/>
          </p:nvPr>
        </p:nvSpPr>
        <p:spPr/>
        <p:txBody>
          <a:bodyPr/>
          <a:lstStyle/>
          <a:p>
            <a:r>
              <a:rPr lang="zh-CN" altLang="zh-TW" dirty="0"/>
              <a:t>数学派，</a:t>
            </a:r>
            <a:r>
              <a:rPr lang="en-US" altLang="zh-CN" dirty="0"/>
              <a:t>2025fall</a:t>
            </a:r>
          </a:p>
        </p:txBody>
      </p:sp>
      <p:sp>
        <p:nvSpPr>
          <p:cNvPr id="7" name="标题 6">
            <a:extLst>
              <a:ext uri="{FF2B5EF4-FFF2-40B4-BE49-F238E27FC236}">
                <a16:creationId xmlns:a16="http://schemas.microsoft.com/office/drawing/2014/main" id="{D69FC5C2-3466-2ED9-5B26-7BC82CD6240A}"/>
              </a:ext>
            </a:extLst>
          </p:cNvPr>
          <p:cNvSpPr>
            <a:spLocks noGrp="1"/>
          </p:cNvSpPr>
          <p:nvPr>
            <p:ph type="ctrTitle"/>
          </p:nvPr>
        </p:nvSpPr>
        <p:spPr/>
        <p:txBody>
          <a:bodyPr/>
          <a:lstStyle/>
          <a:p>
            <a:r>
              <a:rPr lang="en-US" altLang="zh-TW" dirty="0"/>
              <a:t>MAT1011</a:t>
            </a:r>
            <a:r>
              <a:rPr lang="zh-CN" altLang="en-US" dirty="0"/>
              <a:t>期末复习（重点）</a:t>
            </a:r>
            <a:br>
              <a:rPr lang="zh-CN" altLang="en-US" dirty="0"/>
            </a:br>
            <a:endParaRPr lang="zh-CN" altLang="en-US" dirty="0"/>
          </a:p>
        </p:txBody>
      </p:sp>
      <p:sp>
        <p:nvSpPr>
          <p:cNvPr id="2" name="文本框 1">
            <a:extLst>
              <a:ext uri="{FF2B5EF4-FFF2-40B4-BE49-F238E27FC236}">
                <a16:creationId xmlns:a16="http://schemas.microsoft.com/office/drawing/2014/main" id="{1D0BA7B5-5CB5-8A66-5F35-B2113B81CC5B}"/>
              </a:ext>
            </a:extLst>
          </p:cNvPr>
          <p:cNvSpPr txBox="1"/>
          <p:nvPr/>
        </p:nvSpPr>
        <p:spPr>
          <a:xfrm>
            <a:off x="5214989" y="4104290"/>
            <a:ext cx="2286203" cy="461665"/>
          </a:xfrm>
          <a:prstGeom prst="rect">
            <a:avLst/>
          </a:prstGeom>
          <a:noFill/>
        </p:spPr>
        <p:txBody>
          <a:bodyPr wrap="none" rtlCol="0">
            <a:spAutoFit/>
          </a:bodyPr>
          <a:lstStyle/>
          <a:p>
            <a:r>
              <a:rPr lang="zh-CN" altLang="en-US" sz="2400" dirty="0"/>
              <a:t>区浩明   许浩哲</a:t>
            </a:r>
          </a:p>
        </p:txBody>
      </p:sp>
    </p:spTree>
    <p:custDataLst>
      <p:tags r:id="rId1"/>
    </p:custDataLst>
    <p:extLst>
      <p:ext uri="{BB962C8B-B14F-4D97-AF65-F5344CB8AC3E}">
        <p14:creationId xmlns:p14="http://schemas.microsoft.com/office/powerpoint/2010/main" val="1557706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AB2092-2709-5BC1-6CCD-3C52B298B6CF}"/>
              </a:ext>
            </a:extLst>
          </p:cNvPr>
          <p:cNvSpPr>
            <a:spLocks noGrp="1"/>
          </p:cNvSpPr>
          <p:nvPr>
            <p:ph type="title"/>
          </p:nvPr>
        </p:nvSpPr>
        <p:spPr/>
        <p:txBody>
          <a:bodyPr/>
          <a:lstStyle/>
          <a:p>
            <a:r>
              <a:rPr lang="zh-CN" altLang="en-US" dirty="0"/>
              <a:t>重要方法：夹逼定理</a:t>
            </a:r>
          </a:p>
        </p:txBody>
      </p:sp>
      <p:sp>
        <p:nvSpPr>
          <p:cNvPr id="3" name="内容占位符 2">
            <a:extLst>
              <a:ext uri="{FF2B5EF4-FFF2-40B4-BE49-F238E27FC236}">
                <a16:creationId xmlns:a16="http://schemas.microsoft.com/office/drawing/2014/main" id="{0E8ADBC6-EDCD-3D26-C885-148EAC4DB80A}"/>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842C68D6-CDC3-251C-52DB-7521A4BB12F2}"/>
              </a:ext>
            </a:extLst>
          </p:cNvPr>
          <p:cNvPicPr>
            <a:picLocks noChangeAspect="1"/>
          </p:cNvPicPr>
          <p:nvPr/>
        </p:nvPicPr>
        <p:blipFill>
          <a:blip r:embed="rId2"/>
          <a:srcRect t="15862"/>
          <a:stretch>
            <a:fillRect/>
          </a:stretch>
        </p:blipFill>
        <p:spPr>
          <a:xfrm>
            <a:off x="838200" y="1865586"/>
            <a:ext cx="9868829" cy="5770179"/>
          </a:xfrm>
          <a:prstGeom prst="rect">
            <a:avLst/>
          </a:prstGeom>
        </p:spPr>
      </p:pic>
      <p:pic>
        <p:nvPicPr>
          <p:cNvPr id="5" name="图片 4">
            <a:extLst>
              <a:ext uri="{FF2B5EF4-FFF2-40B4-BE49-F238E27FC236}">
                <a16:creationId xmlns:a16="http://schemas.microsoft.com/office/drawing/2014/main" id="{068E3074-665F-AAFE-08BA-B263FB8F6A21}"/>
              </a:ext>
            </a:extLst>
          </p:cNvPr>
          <p:cNvPicPr>
            <a:picLocks noChangeAspect="1"/>
          </p:cNvPicPr>
          <p:nvPr/>
        </p:nvPicPr>
        <p:blipFill>
          <a:blip r:embed="rId3"/>
          <a:srcRect t="18774"/>
          <a:stretch>
            <a:fillRect/>
          </a:stretch>
        </p:blipFill>
        <p:spPr>
          <a:xfrm>
            <a:off x="1161585" y="1287516"/>
            <a:ext cx="9868829" cy="5570483"/>
          </a:xfrm>
          <a:prstGeom prst="rect">
            <a:avLst/>
          </a:prstGeom>
        </p:spPr>
      </p:pic>
    </p:spTree>
    <p:extLst>
      <p:ext uri="{BB962C8B-B14F-4D97-AF65-F5344CB8AC3E}">
        <p14:creationId xmlns:p14="http://schemas.microsoft.com/office/powerpoint/2010/main" val="321569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反函数、双曲函数</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3</a:t>
            </a:r>
            <a:r>
              <a:rPr lang="zh-CN" altLang="zh-HK">
                <a:sym typeface="+mn-ea"/>
              </a:rPr>
              <a:t>）反三角函数</a:t>
            </a:r>
          </a:p>
          <a:p>
            <a:r>
              <a:rPr lang="zh-CN" altLang="zh-HK">
                <a:sym typeface="+mn-ea"/>
              </a:rPr>
              <a:t>观察反三角函数的图像</a:t>
            </a:r>
          </a:p>
          <a:p>
            <a:r>
              <a:rPr lang="zh-CN" altLang="zh-HK">
                <a:sym typeface="+mn-ea"/>
              </a:rPr>
              <a:t>发现图像间似乎存在一</a:t>
            </a:r>
          </a:p>
          <a:p>
            <a:r>
              <a:rPr lang="zh-CN" altLang="zh-HK">
                <a:sym typeface="+mn-ea"/>
              </a:rPr>
              <a:t>定的联系</a:t>
            </a:r>
          </a:p>
          <a:p>
            <a:r>
              <a:rPr lang="zh-CN" altLang="zh-HK">
                <a:sym typeface="+mn-ea"/>
              </a:rPr>
              <a:t>有没有可能推导出一些</a:t>
            </a:r>
          </a:p>
          <a:p>
            <a:r>
              <a:rPr lang="zh-CN" altLang="zh-HK">
                <a:sym typeface="+mn-ea"/>
              </a:rPr>
              <a:t>公式？</a:t>
            </a:r>
            <a:endParaRPr lang="zh-CN" altLang="zh-HK"/>
          </a:p>
          <a:p>
            <a:endParaRPr lang="zh-HK" altLang="en-US"/>
          </a:p>
        </p:txBody>
      </p:sp>
      <p:pic>
        <p:nvPicPr>
          <p:cNvPr id="4" name="圖片 3" descr="屏幕截图 2025-12-04 201440"/>
          <p:cNvPicPr>
            <a:picLocks noChangeAspect="1"/>
          </p:cNvPicPr>
          <p:nvPr/>
        </p:nvPicPr>
        <p:blipFill>
          <a:blip r:embed="rId5"/>
          <a:stretch>
            <a:fillRect/>
          </a:stretch>
        </p:blipFill>
        <p:spPr>
          <a:xfrm>
            <a:off x="3872865" y="689610"/>
            <a:ext cx="7853680" cy="5981065"/>
          </a:xfrm>
          <a:prstGeom prst="rect">
            <a:avLst/>
          </a:prstGeom>
        </p:spPr>
      </p:pic>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反函数、双曲函数</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3</a:t>
            </a:r>
            <a:r>
              <a:rPr lang="zh-CN" altLang="zh-HK">
                <a:sym typeface="+mn-ea"/>
              </a:rPr>
              <a:t>）反三角函数</a:t>
            </a:r>
          </a:p>
          <a:p>
            <a:r>
              <a:rPr lang="zh-CN" altLang="zh-HK">
                <a:sym typeface="+mn-ea"/>
              </a:rPr>
              <a:t>常用公式与结论</a:t>
            </a:r>
          </a:p>
          <a:p>
            <a:pPr marL="0" indent="0">
              <a:buNone/>
            </a:pPr>
            <a:endParaRPr lang="zh-CN" altLang="zh-HK">
              <a:sym typeface="+mn-ea"/>
            </a:endParaRPr>
          </a:p>
          <a:p>
            <a:endParaRPr lang="zh-HK" altLang="en-US"/>
          </a:p>
        </p:txBody>
      </p:sp>
      <p:pic>
        <p:nvPicPr>
          <p:cNvPr id="4" name="圖片 3" descr="屏幕截图 2025-12-04 201850"/>
          <p:cNvPicPr>
            <a:picLocks noChangeAspect="1"/>
          </p:cNvPicPr>
          <p:nvPr/>
        </p:nvPicPr>
        <p:blipFill>
          <a:blip r:embed="rId5"/>
          <a:stretch>
            <a:fillRect/>
          </a:stretch>
        </p:blipFill>
        <p:spPr>
          <a:xfrm>
            <a:off x="1123950" y="2266950"/>
            <a:ext cx="4879975" cy="3714115"/>
          </a:xfrm>
          <a:prstGeom prst="rect">
            <a:avLst/>
          </a:prstGeom>
        </p:spPr>
      </p:pic>
      <p:pic>
        <p:nvPicPr>
          <p:cNvPr id="5" name="圖片 4"/>
          <p:cNvPicPr>
            <a:picLocks noChangeAspect="1"/>
          </p:cNvPicPr>
          <p:nvPr/>
        </p:nvPicPr>
        <p:blipFill>
          <a:blip r:embed="rId6"/>
          <a:stretch>
            <a:fillRect/>
          </a:stretch>
        </p:blipFill>
        <p:spPr>
          <a:xfrm>
            <a:off x="5834380" y="2021205"/>
            <a:ext cx="5891530" cy="4138930"/>
          </a:xfrm>
          <a:prstGeom prst="rect">
            <a:avLst/>
          </a:prstGeom>
        </p:spPr>
      </p:pic>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反函数、双曲函数</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4</a:t>
            </a:r>
            <a:r>
              <a:rPr lang="zh-CN" altLang="zh-HK"/>
              <a:t>）双曲函数简介（试着自己找反函数？）</a:t>
            </a:r>
          </a:p>
        </p:txBody>
      </p:sp>
      <p:pic>
        <p:nvPicPr>
          <p:cNvPr id="4" name="圖片 3"/>
          <p:cNvPicPr>
            <a:picLocks noChangeAspect="1"/>
          </p:cNvPicPr>
          <p:nvPr/>
        </p:nvPicPr>
        <p:blipFill>
          <a:blip r:embed="rId5"/>
          <a:stretch>
            <a:fillRect/>
          </a:stretch>
        </p:blipFill>
        <p:spPr>
          <a:xfrm>
            <a:off x="1280160" y="1624965"/>
            <a:ext cx="8698230" cy="1007745"/>
          </a:xfrm>
          <a:prstGeom prst="rect">
            <a:avLst/>
          </a:prstGeom>
        </p:spPr>
      </p:pic>
      <p:pic>
        <p:nvPicPr>
          <p:cNvPr id="5" name="圖片 4"/>
          <p:cNvPicPr>
            <a:picLocks noChangeAspect="1"/>
          </p:cNvPicPr>
          <p:nvPr/>
        </p:nvPicPr>
        <p:blipFill>
          <a:blip r:embed="rId6"/>
          <a:stretch>
            <a:fillRect/>
          </a:stretch>
        </p:blipFill>
        <p:spPr>
          <a:xfrm>
            <a:off x="1374140" y="2632710"/>
            <a:ext cx="4223385" cy="3704590"/>
          </a:xfrm>
          <a:prstGeom prst="rect">
            <a:avLst/>
          </a:prstGeom>
        </p:spPr>
      </p:pic>
      <p:pic>
        <p:nvPicPr>
          <p:cNvPr id="6" name="圖片 5"/>
          <p:cNvPicPr>
            <a:picLocks noChangeAspect="1"/>
          </p:cNvPicPr>
          <p:nvPr/>
        </p:nvPicPr>
        <p:blipFill>
          <a:blip r:embed="rId7"/>
          <a:stretch>
            <a:fillRect/>
          </a:stretch>
        </p:blipFill>
        <p:spPr>
          <a:xfrm>
            <a:off x="5483860" y="2573655"/>
            <a:ext cx="5929630" cy="4184650"/>
          </a:xfrm>
          <a:prstGeom prst="rect">
            <a:avLst/>
          </a:prstGeom>
        </p:spPr>
      </p:pic>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反函数、双曲函数</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4</a:t>
            </a:r>
            <a:r>
              <a:rPr lang="zh-CN" altLang="zh-HK">
                <a:sym typeface="+mn-ea"/>
              </a:rPr>
              <a:t>）双曲函数简介</a:t>
            </a:r>
            <a:r>
              <a:rPr lang="zh-CN">
                <a:sym typeface="+mn-ea"/>
              </a:rPr>
              <a:t>（常见结论）</a:t>
            </a:r>
          </a:p>
        </p:txBody>
      </p:sp>
      <p:pic>
        <p:nvPicPr>
          <p:cNvPr id="4" name="圖片 3"/>
          <p:cNvPicPr>
            <a:picLocks noChangeAspect="1"/>
          </p:cNvPicPr>
          <p:nvPr/>
        </p:nvPicPr>
        <p:blipFill>
          <a:blip r:embed="rId5"/>
          <a:stretch>
            <a:fillRect/>
          </a:stretch>
        </p:blipFill>
        <p:spPr>
          <a:xfrm>
            <a:off x="314960" y="1742440"/>
            <a:ext cx="5670550" cy="4276090"/>
          </a:xfrm>
          <a:prstGeom prst="rect">
            <a:avLst/>
          </a:prstGeom>
        </p:spPr>
      </p:pic>
      <p:pic>
        <p:nvPicPr>
          <p:cNvPr id="5" name="圖片 4"/>
          <p:cNvPicPr>
            <a:picLocks noChangeAspect="1"/>
          </p:cNvPicPr>
          <p:nvPr/>
        </p:nvPicPr>
        <p:blipFill>
          <a:blip r:embed="rId6"/>
          <a:stretch>
            <a:fillRect/>
          </a:stretch>
        </p:blipFill>
        <p:spPr>
          <a:xfrm>
            <a:off x="6096000" y="2249805"/>
            <a:ext cx="5892165" cy="2557145"/>
          </a:xfrm>
          <a:prstGeom prst="rect">
            <a:avLst/>
          </a:prstGeom>
        </p:spPr>
      </p:pic>
      <p:sp>
        <p:nvSpPr>
          <p:cNvPr id="6" name="文字框 5"/>
          <p:cNvSpPr txBox="1"/>
          <p:nvPr/>
        </p:nvSpPr>
        <p:spPr>
          <a:xfrm>
            <a:off x="6613525" y="1381125"/>
            <a:ext cx="347154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思考：如何去记忆？要不要记？</a:t>
            </a:r>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定积分</a:t>
            </a:r>
            <a:r>
              <a:rPr lang="en-US" altLang="zh-CN"/>
              <a:t>——</a:t>
            </a:r>
            <a:r>
              <a:rPr lang="zh-CN"/>
              <a:t>应用与计算技巧</a:t>
            </a:r>
          </a:p>
        </p:txBody>
      </p:sp>
      <p:sp>
        <p:nvSpPr>
          <p:cNvPr id="3" name="內容佔位符 2"/>
          <p:cNvSpPr>
            <a:spLocks noGrp="1"/>
          </p:cNvSpPr>
          <p:nvPr>
            <p:ph idx="1"/>
            <p:custDataLst>
              <p:tags r:id="rId3"/>
            </p:custDataLst>
          </p:nvPr>
        </p:nvSpPr>
        <p:spPr/>
        <p:txBody>
          <a:bodyPr/>
          <a:lstStyle/>
          <a:p>
            <a:r>
              <a:rPr lang="zh-CN" altLang="zh-HK"/>
              <a:t>（</a:t>
            </a:r>
            <a:r>
              <a:rPr lang="en-US" altLang="zh-CN"/>
              <a:t>1</a:t>
            </a:r>
            <a:r>
              <a:rPr lang="zh-CN" altLang="zh-HK"/>
              <a:t>）利用函数的奇偶性</a:t>
            </a:r>
          </a:p>
          <a:p>
            <a:r>
              <a:rPr lang="zh-CN" altLang="zh-HK"/>
              <a:t>原理：奇函数在对称区间上的定积分为</a:t>
            </a:r>
            <a:r>
              <a:rPr lang="en-US" altLang="zh-CN"/>
              <a:t>0</a:t>
            </a:r>
            <a:r>
              <a:rPr lang="zh-CN"/>
              <a:t>，偶函数在对称区间上的定积分为两倍的正区间上的定积分</a:t>
            </a:r>
          </a:p>
          <a:p>
            <a:r>
              <a:rPr lang="zh-CN"/>
              <a:t>例题：</a:t>
            </a:r>
          </a:p>
          <a:p>
            <a:endParaRPr lang="zh-CN"/>
          </a:p>
        </p:txBody>
      </p:sp>
      <p:pic>
        <p:nvPicPr>
          <p:cNvPr id="5" name="圖片 4"/>
          <p:cNvPicPr>
            <a:picLocks noChangeAspect="1"/>
          </p:cNvPicPr>
          <p:nvPr/>
        </p:nvPicPr>
        <p:blipFill>
          <a:blip r:embed="rId5"/>
          <a:stretch>
            <a:fillRect/>
          </a:stretch>
        </p:blipFill>
        <p:spPr>
          <a:xfrm>
            <a:off x="1685925" y="2795905"/>
            <a:ext cx="4410075" cy="1343025"/>
          </a:xfrm>
          <a:prstGeom prst="rect">
            <a:avLst/>
          </a:prstGeom>
        </p:spPr>
      </p:pic>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定积分</a:t>
            </a:r>
            <a:r>
              <a:rPr lang="en-US" altLang="zh-CN">
                <a:sym typeface="+mn-ea"/>
              </a:rPr>
              <a:t>——</a:t>
            </a:r>
            <a:r>
              <a:rPr lang="zh-CN">
                <a:sym typeface="+mn-ea"/>
              </a:rPr>
              <a:t>应用与计算技巧</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2</a:t>
            </a:r>
            <a:r>
              <a:rPr lang="zh-CN" altLang="zh-HK"/>
              <a:t>）运用区间再现公式</a:t>
            </a:r>
          </a:p>
          <a:p>
            <a:r>
              <a:rPr lang="zh-CN" altLang="zh-HK"/>
              <a:t>原理：</a:t>
            </a:r>
          </a:p>
          <a:p>
            <a:endParaRPr lang="zh-CN" altLang="zh-HK"/>
          </a:p>
          <a:p>
            <a:r>
              <a:rPr lang="zh-CN" altLang="zh-HK"/>
              <a:t>证明：</a:t>
            </a:r>
          </a:p>
          <a:p>
            <a:endParaRPr lang="zh-CN" altLang="zh-HK"/>
          </a:p>
          <a:p>
            <a:endParaRPr lang="zh-CN" altLang="zh-HK"/>
          </a:p>
          <a:p>
            <a:r>
              <a:rPr lang="zh-CN"/>
              <a:t>例题：</a:t>
            </a:r>
          </a:p>
        </p:txBody>
      </p:sp>
      <p:pic>
        <p:nvPicPr>
          <p:cNvPr id="4" name="圖片 3"/>
          <p:cNvPicPr>
            <a:picLocks noChangeAspect="1"/>
          </p:cNvPicPr>
          <p:nvPr/>
        </p:nvPicPr>
        <p:blipFill>
          <a:blip r:embed="rId5"/>
          <a:stretch>
            <a:fillRect/>
          </a:stretch>
        </p:blipFill>
        <p:spPr>
          <a:xfrm>
            <a:off x="1775460" y="1635125"/>
            <a:ext cx="5546725" cy="1261110"/>
          </a:xfrm>
          <a:prstGeom prst="rect">
            <a:avLst/>
          </a:prstGeom>
        </p:spPr>
      </p:pic>
      <p:pic>
        <p:nvPicPr>
          <p:cNvPr id="5" name="圖片 4"/>
          <p:cNvPicPr>
            <a:picLocks noChangeAspect="1"/>
          </p:cNvPicPr>
          <p:nvPr/>
        </p:nvPicPr>
        <p:blipFill>
          <a:blip r:embed="rId6"/>
          <a:stretch>
            <a:fillRect/>
          </a:stretch>
        </p:blipFill>
        <p:spPr>
          <a:xfrm>
            <a:off x="1775460" y="2896235"/>
            <a:ext cx="7131685" cy="1005205"/>
          </a:xfrm>
          <a:prstGeom prst="rect">
            <a:avLst/>
          </a:prstGeom>
        </p:spPr>
      </p:pic>
      <p:sp>
        <p:nvSpPr>
          <p:cNvPr id="6" name="文字框 5"/>
          <p:cNvSpPr txBox="1"/>
          <p:nvPr/>
        </p:nvSpPr>
        <p:spPr>
          <a:xfrm>
            <a:off x="9388475" y="3160395"/>
            <a:ext cx="19392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800" b="0" i="0" u="none" strike="noStrike" kern="1200" cap="none" spc="0" normalizeH="0" baseline="0" noProof="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设</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t=a+b-x</a:t>
            </a:r>
            <a:r>
              <a:rPr kumimoji="0" lang="en-US" altLang="zh-HK" sz="1800" b="0" i="0" u="none" strike="noStrike" kern="1200" cap="none" spc="0" normalizeH="0" baseline="0" noProof="0">
                <a:ln>
                  <a:noFill/>
                </a:ln>
                <a:solidFill>
                  <a:prstClr val="black"/>
                </a:solidFill>
                <a:effectLst/>
                <a:uLnTx/>
                <a:uFillTx/>
                <a:latin typeface="Arial"/>
                <a:ea typeface="微软雅黑"/>
                <a:cs typeface="+mn-cs"/>
              </a:rPr>
              <a:t>)</a:t>
            </a:r>
          </a:p>
        </p:txBody>
      </p:sp>
      <p:pic>
        <p:nvPicPr>
          <p:cNvPr id="7" name="圖片 6"/>
          <p:cNvPicPr>
            <a:picLocks noChangeAspect="1"/>
          </p:cNvPicPr>
          <p:nvPr/>
        </p:nvPicPr>
        <p:blipFill>
          <a:blip r:embed="rId7"/>
          <a:stretch>
            <a:fillRect/>
          </a:stretch>
        </p:blipFill>
        <p:spPr>
          <a:xfrm>
            <a:off x="1626870" y="4152900"/>
            <a:ext cx="3742055" cy="1104900"/>
          </a:xfrm>
          <a:prstGeom prst="rect">
            <a:avLst/>
          </a:prstGeom>
        </p:spPr>
      </p:pic>
      <p:pic>
        <p:nvPicPr>
          <p:cNvPr id="8" name="圖片 7"/>
          <p:cNvPicPr>
            <a:picLocks noChangeAspect="1"/>
          </p:cNvPicPr>
          <p:nvPr/>
        </p:nvPicPr>
        <p:blipFill>
          <a:blip r:embed="rId8"/>
          <a:stretch>
            <a:fillRect/>
          </a:stretch>
        </p:blipFill>
        <p:spPr>
          <a:xfrm>
            <a:off x="5751830" y="4152900"/>
            <a:ext cx="3524250" cy="1162050"/>
          </a:xfrm>
          <a:prstGeom prst="rect">
            <a:avLst/>
          </a:prstGeom>
        </p:spPr>
      </p:pic>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定积分</a:t>
            </a:r>
            <a:r>
              <a:rPr lang="en-US" altLang="zh-CN">
                <a:sym typeface="+mn-ea"/>
              </a:rPr>
              <a:t>——</a:t>
            </a:r>
            <a:r>
              <a:rPr lang="zh-CN">
                <a:sym typeface="+mn-ea"/>
              </a:rPr>
              <a:t>应用与计算技巧</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3</a:t>
            </a:r>
            <a:r>
              <a:rPr lang="zh-CN" altLang="zh-HK"/>
              <a:t>）华里士公式（</a:t>
            </a:r>
            <a:r>
              <a:rPr lang="en-US" altLang="zh-CN"/>
              <a:t>Wallis Formula</a:t>
            </a:r>
            <a:r>
              <a:rPr lang="zh-CN" altLang="zh-HK"/>
              <a:t>）</a:t>
            </a:r>
          </a:p>
          <a:p>
            <a:r>
              <a:rPr lang="zh-CN"/>
              <a:t>原理：</a:t>
            </a:r>
          </a:p>
          <a:p>
            <a:endParaRPr lang="zh-CN"/>
          </a:p>
          <a:p>
            <a:endParaRPr lang="zh-CN"/>
          </a:p>
          <a:p>
            <a:endParaRPr lang="zh-CN"/>
          </a:p>
          <a:p>
            <a:endParaRPr lang="zh-CN"/>
          </a:p>
          <a:p>
            <a:endParaRPr lang="zh-CN"/>
          </a:p>
          <a:p>
            <a:endParaRPr lang="zh-CN"/>
          </a:p>
          <a:p>
            <a:r>
              <a:rPr lang="zh-CN"/>
              <a:t>如何推导华理士公式？</a:t>
            </a:r>
            <a:r>
              <a:rPr lang="en-US" altLang="zh-CN"/>
              <a:t>——</a:t>
            </a:r>
            <a:r>
              <a:rPr lang="zh-CN"/>
              <a:t>分布积分递推</a:t>
            </a:r>
          </a:p>
          <a:p>
            <a:r>
              <a:rPr lang="zh-CN"/>
              <a:t>潜在应用：计算</a:t>
            </a:r>
            <a:r>
              <a:rPr lang="en-US" altLang="zh-CN"/>
              <a:t>     </a:t>
            </a:r>
            <a:r>
              <a:rPr lang="zh-CN"/>
              <a:t>的值</a:t>
            </a:r>
          </a:p>
          <a:p>
            <a:endParaRPr lang="zh-CN"/>
          </a:p>
          <a:p>
            <a:endParaRPr lang="zh-CN"/>
          </a:p>
          <a:p>
            <a:endParaRPr lang="zh-CN"/>
          </a:p>
        </p:txBody>
      </p:sp>
      <p:pic>
        <p:nvPicPr>
          <p:cNvPr id="4" name="圖片 3"/>
          <p:cNvPicPr>
            <a:picLocks noChangeAspect="1"/>
          </p:cNvPicPr>
          <p:nvPr/>
        </p:nvPicPr>
        <p:blipFill>
          <a:blip r:embed="rId5"/>
          <a:stretch>
            <a:fillRect/>
          </a:stretch>
        </p:blipFill>
        <p:spPr>
          <a:xfrm>
            <a:off x="1635760" y="1588770"/>
            <a:ext cx="8034020" cy="1572260"/>
          </a:xfrm>
          <a:prstGeom prst="rect">
            <a:avLst/>
          </a:prstGeom>
        </p:spPr>
      </p:pic>
      <p:pic>
        <p:nvPicPr>
          <p:cNvPr id="5" name="圖片 4"/>
          <p:cNvPicPr>
            <a:picLocks noChangeAspect="1"/>
          </p:cNvPicPr>
          <p:nvPr/>
        </p:nvPicPr>
        <p:blipFill>
          <a:blip r:embed="rId6"/>
          <a:stretch>
            <a:fillRect/>
          </a:stretch>
        </p:blipFill>
        <p:spPr>
          <a:xfrm>
            <a:off x="1591310" y="3062605"/>
            <a:ext cx="5314950" cy="1480820"/>
          </a:xfrm>
          <a:prstGeom prst="rect">
            <a:avLst/>
          </a:prstGeom>
        </p:spPr>
      </p:pic>
      <p:sp>
        <p:nvSpPr>
          <p:cNvPr id="6" name="文字框 5"/>
          <p:cNvSpPr txBox="1"/>
          <p:nvPr/>
        </p:nvSpPr>
        <p:spPr>
          <a:xfrm>
            <a:off x="7881620" y="3088005"/>
            <a:ext cx="252603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如何形象记忆？</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点火公式！</a:t>
            </a:r>
          </a:p>
        </p:txBody>
      </p:sp>
      <p:pic>
        <p:nvPicPr>
          <p:cNvPr id="7" name="圖片 6"/>
          <p:cNvPicPr>
            <a:picLocks noChangeAspect="1"/>
          </p:cNvPicPr>
          <p:nvPr/>
        </p:nvPicPr>
        <p:blipFill>
          <a:blip r:embed="rId7"/>
          <a:stretch>
            <a:fillRect/>
          </a:stretch>
        </p:blipFill>
        <p:spPr>
          <a:xfrm>
            <a:off x="2604135" y="5176520"/>
            <a:ext cx="390525" cy="581025"/>
          </a:xfrm>
          <a:prstGeom prst="rect">
            <a:avLst/>
          </a:prstGeom>
        </p:spPr>
      </p:pic>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定积分</a:t>
            </a:r>
            <a:r>
              <a:rPr lang="en-US" altLang="zh-CN">
                <a:sym typeface="+mn-ea"/>
              </a:rPr>
              <a:t>——</a:t>
            </a:r>
            <a:r>
              <a:rPr lang="zh-CN">
                <a:sym typeface="+mn-ea"/>
              </a:rPr>
              <a:t>应用与计算技巧</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4</a:t>
            </a:r>
            <a:r>
              <a:rPr lang="zh-CN" altLang="zh-HK"/>
              <a:t>）求曲线下方的面积</a:t>
            </a:r>
          </a:p>
          <a:p>
            <a:r>
              <a:rPr lang="zh-CN" altLang="zh-HK"/>
              <a:t>原理：</a:t>
            </a:r>
          </a:p>
          <a:p>
            <a:endParaRPr lang="zh-CN" altLang="zh-HK"/>
          </a:p>
          <a:p>
            <a:endParaRPr lang="zh-CN" altLang="zh-HK"/>
          </a:p>
          <a:p>
            <a:r>
              <a:rPr lang="zh-CN" altLang="zh-HK"/>
              <a:t>曲线之间的面积：</a:t>
            </a:r>
          </a:p>
          <a:p>
            <a:endParaRPr lang="zh-CN" altLang="zh-HK"/>
          </a:p>
          <a:p>
            <a:endParaRPr lang="zh-CN" altLang="zh-HK"/>
          </a:p>
          <a:p>
            <a:endParaRPr lang="zh-CN" altLang="zh-HK"/>
          </a:p>
          <a:p>
            <a:r>
              <a:rPr lang="zh-CN" altLang="zh-HK"/>
              <a:t>（这一部分和接下来的几张</a:t>
            </a:r>
            <a:r>
              <a:rPr lang="en-US" altLang="zh-CN"/>
              <a:t>ppt</a:t>
            </a:r>
            <a:r>
              <a:rPr lang="zh-CN"/>
              <a:t>只要求记忆，我实在是不想去证明这个东西了！</a:t>
            </a:r>
            <a:r>
              <a:rPr lang="zh-CN" altLang="zh-HK"/>
              <a:t>）</a:t>
            </a:r>
          </a:p>
        </p:txBody>
      </p:sp>
      <p:pic>
        <p:nvPicPr>
          <p:cNvPr id="4" name="圖片 3"/>
          <p:cNvPicPr>
            <a:picLocks noChangeAspect="1"/>
          </p:cNvPicPr>
          <p:nvPr/>
        </p:nvPicPr>
        <p:blipFill>
          <a:blip r:embed="rId5"/>
          <a:stretch>
            <a:fillRect/>
          </a:stretch>
        </p:blipFill>
        <p:spPr>
          <a:xfrm>
            <a:off x="1701165" y="1697990"/>
            <a:ext cx="5122545" cy="1107440"/>
          </a:xfrm>
          <a:prstGeom prst="rect">
            <a:avLst/>
          </a:prstGeom>
        </p:spPr>
      </p:pic>
      <p:pic>
        <p:nvPicPr>
          <p:cNvPr id="5" name="圖片 4"/>
          <p:cNvPicPr>
            <a:picLocks noChangeAspect="1"/>
          </p:cNvPicPr>
          <p:nvPr/>
        </p:nvPicPr>
        <p:blipFill>
          <a:blip r:embed="rId6"/>
          <a:stretch>
            <a:fillRect/>
          </a:stretch>
        </p:blipFill>
        <p:spPr>
          <a:xfrm>
            <a:off x="1052195" y="3429000"/>
            <a:ext cx="6609715" cy="1382395"/>
          </a:xfrm>
          <a:prstGeom prst="rect">
            <a:avLst/>
          </a:prstGeom>
        </p:spPr>
      </p:pic>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定积分</a:t>
            </a:r>
            <a:r>
              <a:rPr lang="en-US" altLang="zh-CN">
                <a:sym typeface="+mn-ea"/>
              </a:rPr>
              <a:t>——</a:t>
            </a:r>
            <a:r>
              <a:rPr lang="zh-CN">
                <a:sym typeface="+mn-ea"/>
              </a:rPr>
              <a:t>应用与计算技巧</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5</a:t>
            </a:r>
            <a:r>
              <a:rPr lang="zh-CN" altLang="zh-HK"/>
              <a:t>）求旋转体的体积</a:t>
            </a:r>
          </a:p>
          <a:p>
            <a:r>
              <a:rPr lang="zh-CN" altLang="zh-HK"/>
              <a:t>原理：</a:t>
            </a:r>
          </a:p>
          <a:p>
            <a:endParaRPr lang="zh-CN" altLang="zh-HK"/>
          </a:p>
          <a:p>
            <a:endParaRPr lang="zh-CN" altLang="zh-HK"/>
          </a:p>
          <a:p>
            <a:r>
              <a:rPr lang="zh-CN" altLang="zh-HK"/>
              <a:t>空心旋转体的体积：</a:t>
            </a:r>
          </a:p>
          <a:p>
            <a:endParaRPr lang="zh-CN" altLang="zh-HK"/>
          </a:p>
          <a:p>
            <a:endParaRPr lang="zh-CN" altLang="zh-HK"/>
          </a:p>
          <a:p>
            <a:endParaRPr lang="zh-CN" altLang="zh-HK"/>
          </a:p>
          <a:p>
            <a:endParaRPr lang="zh-CN" altLang="zh-HK"/>
          </a:p>
          <a:p>
            <a:r>
              <a:rPr lang="zh-CN" altLang="zh-HK"/>
              <a:t>如何严谨证明？（有兴趣自己思考去）</a:t>
            </a:r>
          </a:p>
        </p:txBody>
      </p:sp>
      <p:pic>
        <p:nvPicPr>
          <p:cNvPr id="4" name="圖片 3"/>
          <p:cNvPicPr>
            <a:picLocks noChangeAspect="1"/>
          </p:cNvPicPr>
          <p:nvPr/>
        </p:nvPicPr>
        <p:blipFill>
          <a:blip r:embed="rId5"/>
          <a:stretch>
            <a:fillRect/>
          </a:stretch>
        </p:blipFill>
        <p:spPr>
          <a:xfrm>
            <a:off x="1788160" y="1706245"/>
            <a:ext cx="7009130" cy="1325880"/>
          </a:xfrm>
          <a:prstGeom prst="rect">
            <a:avLst/>
          </a:prstGeom>
        </p:spPr>
      </p:pic>
      <p:sp>
        <p:nvSpPr>
          <p:cNvPr id="5" name="文字框 4"/>
          <p:cNvSpPr txBox="1"/>
          <p:nvPr/>
        </p:nvSpPr>
        <p:spPr>
          <a:xfrm>
            <a:off x="9410700" y="1658620"/>
            <a:ext cx="196088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如何去解释？</a:t>
            </a:r>
          </a:p>
        </p:txBody>
      </p:sp>
      <p:pic>
        <p:nvPicPr>
          <p:cNvPr id="6" name="圖片 5"/>
          <p:cNvPicPr>
            <a:picLocks noChangeAspect="1"/>
          </p:cNvPicPr>
          <p:nvPr/>
        </p:nvPicPr>
        <p:blipFill>
          <a:blip r:embed="rId6"/>
          <a:stretch>
            <a:fillRect/>
          </a:stretch>
        </p:blipFill>
        <p:spPr>
          <a:xfrm>
            <a:off x="1387475" y="3552190"/>
            <a:ext cx="10259060" cy="1474470"/>
          </a:xfrm>
          <a:prstGeom prst="rect">
            <a:avLst/>
          </a:prstGeom>
        </p:spPr>
      </p:pic>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定积分</a:t>
            </a:r>
            <a:r>
              <a:rPr lang="en-US" altLang="zh-CN">
                <a:sym typeface="+mn-ea"/>
              </a:rPr>
              <a:t>——</a:t>
            </a:r>
            <a:r>
              <a:rPr lang="zh-CN">
                <a:sym typeface="+mn-ea"/>
              </a:rPr>
              <a:t>应用与计算技巧</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6</a:t>
            </a:r>
            <a:r>
              <a:rPr lang="zh-CN" altLang="zh-HK"/>
              <a:t>）求曲线的弧长</a:t>
            </a:r>
          </a:p>
          <a:p>
            <a:r>
              <a:rPr lang="zh-CN" altLang="zh-HK"/>
              <a:t>原理：（用直线去近似替代曲线）</a:t>
            </a:r>
            <a:r>
              <a:rPr lang="zh-CN"/>
              <a:t>如何记忆？</a:t>
            </a:r>
          </a:p>
          <a:p>
            <a:endParaRPr lang="zh-CN"/>
          </a:p>
          <a:p>
            <a:endParaRPr lang="zh-CN"/>
          </a:p>
          <a:p>
            <a:endParaRPr lang="zh-CN"/>
          </a:p>
          <a:p>
            <a:r>
              <a:rPr lang="zh-CN"/>
              <a:t>弧微分：</a:t>
            </a:r>
          </a:p>
        </p:txBody>
      </p:sp>
      <p:pic>
        <p:nvPicPr>
          <p:cNvPr id="4" name="圖片 3"/>
          <p:cNvPicPr>
            <a:picLocks noChangeAspect="1"/>
          </p:cNvPicPr>
          <p:nvPr/>
        </p:nvPicPr>
        <p:blipFill>
          <a:blip r:embed="rId5"/>
          <a:stretch>
            <a:fillRect/>
          </a:stretch>
        </p:blipFill>
        <p:spPr>
          <a:xfrm>
            <a:off x="1168400" y="2122170"/>
            <a:ext cx="9533890" cy="1306830"/>
          </a:xfrm>
          <a:prstGeom prst="rect">
            <a:avLst/>
          </a:prstGeom>
        </p:spPr>
      </p:pic>
      <p:pic>
        <p:nvPicPr>
          <p:cNvPr id="5" name="圖片 4"/>
          <p:cNvPicPr>
            <a:picLocks noChangeAspect="1"/>
          </p:cNvPicPr>
          <p:nvPr/>
        </p:nvPicPr>
        <p:blipFill>
          <a:blip r:embed="rId6"/>
          <a:stretch>
            <a:fillRect/>
          </a:stretch>
        </p:blipFill>
        <p:spPr>
          <a:xfrm>
            <a:off x="1855470" y="3585845"/>
            <a:ext cx="6204585" cy="1256030"/>
          </a:xfrm>
          <a:prstGeom prst="rect">
            <a:avLst/>
          </a:prstGeom>
        </p:spPr>
      </p:pic>
      <p:pic>
        <p:nvPicPr>
          <p:cNvPr id="6" name="圖片 5"/>
          <p:cNvPicPr>
            <a:picLocks noChangeAspect="1"/>
          </p:cNvPicPr>
          <p:nvPr/>
        </p:nvPicPr>
        <p:blipFill>
          <a:blip r:embed="rId7"/>
          <a:stretch>
            <a:fillRect/>
          </a:stretch>
        </p:blipFill>
        <p:spPr>
          <a:xfrm>
            <a:off x="2148205" y="4841875"/>
            <a:ext cx="5314950" cy="106680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6A666-50E5-9997-4D24-9354B55666A5}"/>
              </a:ext>
            </a:extLst>
          </p:cNvPr>
          <p:cNvSpPr>
            <a:spLocks noGrp="1"/>
          </p:cNvSpPr>
          <p:nvPr>
            <p:ph type="title"/>
          </p:nvPr>
        </p:nvSpPr>
        <p:spPr/>
        <p:txBody>
          <a:bodyPr/>
          <a:lstStyle/>
          <a:p>
            <a:r>
              <a:rPr lang="zh-CN" altLang="en-US" dirty="0"/>
              <a:t>应用：解决三角中极限</a:t>
            </a:r>
          </a:p>
        </p:txBody>
      </p:sp>
      <p:pic>
        <p:nvPicPr>
          <p:cNvPr id="6" name="内容占位符 5">
            <a:extLst>
              <a:ext uri="{FF2B5EF4-FFF2-40B4-BE49-F238E27FC236}">
                <a16:creationId xmlns:a16="http://schemas.microsoft.com/office/drawing/2014/main" id="{2B920496-A31E-A657-8F95-2D8075F08FE4}"/>
              </a:ext>
            </a:extLst>
          </p:cNvPr>
          <p:cNvPicPr>
            <a:picLocks noGrp="1" noChangeAspect="1"/>
          </p:cNvPicPr>
          <p:nvPr>
            <p:ph idx="1"/>
          </p:nvPr>
        </p:nvPicPr>
        <p:blipFill>
          <a:blip r:embed="rId2"/>
          <a:srcRect l="13622" r="49986"/>
          <a:stretch>
            <a:fillRect/>
          </a:stretch>
        </p:blipFill>
        <p:spPr>
          <a:xfrm>
            <a:off x="1261240" y="3675670"/>
            <a:ext cx="2969174" cy="1209186"/>
          </a:xfrm>
          <a:prstGeom prst="rect">
            <a:avLst/>
          </a:prstGeom>
        </p:spPr>
      </p:pic>
      <p:pic>
        <p:nvPicPr>
          <p:cNvPr id="4" name="图片 3">
            <a:extLst>
              <a:ext uri="{FF2B5EF4-FFF2-40B4-BE49-F238E27FC236}">
                <a16:creationId xmlns:a16="http://schemas.microsoft.com/office/drawing/2014/main" id="{6622EA6E-1F95-4BA4-5126-1345B8466818}"/>
              </a:ext>
            </a:extLst>
          </p:cNvPr>
          <p:cNvPicPr>
            <a:picLocks noChangeAspect="1"/>
          </p:cNvPicPr>
          <p:nvPr/>
        </p:nvPicPr>
        <p:blipFill>
          <a:blip r:embed="rId3"/>
          <a:srcRect l="25931" t="16323" r="24439" b="9930"/>
          <a:stretch>
            <a:fillRect/>
          </a:stretch>
        </p:blipFill>
        <p:spPr>
          <a:xfrm>
            <a:off x="6863255" y="1319049"/>
            <a:ext cx="4897821" cy="505761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9F82D57-4FC0-1E2F-729E-1D85593A9CA0}"/>
                  </a:ext>
                </a:extLst>
              </p:cNvPr>
              <p:cNvSpPr txBox="1"/>
              <p:nvPr/>
            </p:nvSpPr>
            <p:spPr>
              <a:xfrm>
                <a:off x="1455682" y="1935061"/>
                <a:ext cx="2580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zh-CN" altLang="en-US" sz="2400" i="1" smtClean="0">
                              <a:latin typeface="Cambria Math" panose="02040503050406030204" pitchFamily="18" charset="0"/>
                            </a:rPr>
                          </m:ctrlPr>
                        </m:funcPr>
                        <m:fName>
                          <m:r>
                            <m:rPr>
                              <m:sty m:val="p"/>
                            </m:rPr>
                            <a:rPr lang="zh-CN" altLang="en-US" sz="2400">
                              <a:latin typeface="Cambria Math" panose="02040503050406030204" pitchFamily="18" charset="0"/>
                            </a:rPr>
                            <m:t>sin</m:t>
                          </m:r>
                        </m:fName>
                        <m:e>
                          <m:r>
                            <a:rPr lang="zh-CN" altLang="en-US" sz="2400" i="1">
                              <a:latin typeface="Cambria Math" panose="02040503050406030204" pitchFamily="18" charset="0"/>
                            </a:rPr>
                            <m:t>𝑥</m:t>
                          </m:r>
                        </m:e>
                      </m:func>
                      <m:r>
                        <a:rPr lang="zh-CN" altLang="en-US" sz="2400" i="0">
                          <a:latin typeface="Cambria Math" panose="02040503050406030204" pitchFamily="18" charset="0"/>
                        </a:rPr>
                        <m:t>&lt;</m:t>
                      </m:r>
                      <m:r>
                        <a:rPr lang="zh-CN" altLang="en-US" sz="2400" i="1">
                          <a:latin typeface="Cambria Math" panose="02040503050406030204" pitchFamily="18" charset="0"/>
                        </a:rPr>
                        <m:t>𝑥</m:t>
                      </m:r>
                      <m:r>
                        <a:rPr lang="zh-CN" altLang="en-US" sz="2400" i="0">
                          <a:latin typeface="Cambria Math" panose="02040503050406030204" pitchFamily="18" charset="0"/>
                        </a:rPr>
                        <m:t>&lt;</m:t>
                      </m:r>
                      <m:func>
                        <m:funcPr>
                          <m:ctrlPr>
                            <a:rPr lang="zh-CN" altLang="en-US" sz="2400" i="1">
                              <a:latin typeface="Cambria Math" panose="02040503050406030204" pitchFamily="18" charset="0"/>
                            </a:rPr>
                          </m:ctrlPr>
                        </m:funcPr>
                        <m:fName>
                          <m:r>
                            <m:rPr>
                              <m:sty m:val="p"/>
                            </m:rPr>
                            <a:rPr lang="zh-CN" altLang="en-US" sz="2400" i="0">
                              <a:latin typeface="Cambria Math" panose="02040503050406030204" pitchFamily="18" charset="0"/>
                            </a:rPr>
                            <m:t>tan</m:t>
                          </m:r>
                        </m:fName>
                        <m:e>
                          <m:r>
                            <a:rPr lang="zh-CN" altLang="en-US" sz="2400" i="1">
                              <a:latin typeface="Cambria Math" panose="02040503050406030204" pitchFamily="18" charset="0"/>
                            </a:rPr>
                            <m:t>𝑥</m:t>
                          </m:r>
                        </m:e>
                      </m:func>
                    </m:oMath>
                  </m:oMathPara>
                </a14:m>
                <a:endParaRPr lang="zh-CN" altLang="en-US" sz="2400" dirty="0"/>
              </a:p>
            </p:txBody>
          </p:sp>
        </mc:Choice>
        <mc:Fallback xmlns="">
          <p:sp>
            <p:nvSpPr>
              <p:cNvPr id="5" name="文本框 4">
                <a:extLst>
                  <a:ext uri="{FF2B5EF4-FFF2-40B4-BE49-F238E27FC236}">
                    <a16:creationId xmlns:a16="http://schemas.microsoft.com/office/drawing/2014/main" id="{D9F82D57-4FC0-1E2F-729E-1D85593A9CA0}"/>
                  </a:ext>
                </a:extLst>
              </p:cNvPr>
              <p:cNvSpPr txBox="1">
                <a:spLocks noRot="1" noChangeAspect="1" noMove="1" noResize="1" noEditPoints="1" noAdjustHandles="1" noChangeArrowheads="1" noChangeShapeType="1" noTextEdit="1"/>
              </p:cNvSpPr>
              <p:nvPr/>
            </p:nvSpPr>
            <p:spPr>
              <a:xfrm>
                <a:off x="1455682" y="1935061"/>
                <a:ext cx="2580290" cy="369332"/>
              </a:xfrm>
              <a:prstGeom prst="rect">
                <a:avLst/>
              </a:prstGeom>
              <a:blipFill>
                <a:blip r:embed="rId4"/>
                <a:stretch>
                  <a:fillRect b="-4918"/>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50CA02F-D3FA-2780-0241-469B540C53C4}"/>
              </a:ext>
            </a:extLst>
          </p:cNvPr>
          <p:cNvPicPr>
            <a:picLocks noChangeAspect="1"/>
          </p:cNvPicPr>
          <p:nvPr/>
        </p:nvPicPr>
        <p:blipFill>
          <a:blip r:embed="rId5"/>
          <a:stretch>
            <a:fillRect/>
          </a:stretch>
        </p:blipFill>
        <p:spPr>
          <a:xfrm>
            <a:off x="1264507" y="2301908"/>
            <a:ext cx="2855549" cy="1367135"/>
          </a:xfrm>
          <a:prstGeom prst="rect">
            <a:avLst/>
          </a:prstGeom>
        </p:spPr>
      </p:pic>
      <p:pic>
        <p:nvPicPr>
          <p:cNvPr id="8" name="图片 7">
            <a:extLst>
              <a:ext uri="{FF2B5EF4-FFF2-40B4-BE49-F238E27FC236}">
                <a16:creationId xmlns:a16="http://schemas.microsoft.com/office/drawing/2014/main" id="{A032C583-1103-9DCF-387D-31396E7F9CD4}"/>
              </a:ext>
            </a:extLst>
          </p:cNvPr>
          <p:cNvPicPr>
            <a:picLocks noChangeAspect="1"/>
          </p:cNvPicPr>
          <p:nvPr/>
        </p:nvPicPr>
        <p:blipFill>
          <a:blip r:embed="rId6"/>
          <a:srcRect r="76078"/>
          <a:stretch>
            <a:fillRect/>
          </a:stretch>
        </p:blipFill>
        <p:spPr>
          <a:xfrm>
            <a:off x="1171903" y="4984441"/>
            <a:ext cx="2916621" cy="1818468"/>
          </a:xfrm>
          <a:prstGeom prst="rect">
            <a:avLst/>
          </a:prstGeom>
        </p:spPr>
      </p:pic>
    </p:spTree>
    <p:extLst>
      <p:ext uri="{BB962C8B-B14F-4D97-AF65-F5344CB8AC3E}">
        <p14:creationId xmlns:p14="http://schemas.microsoft.com/office/powerpoint/2010/main" val="28974025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定积分</a:t>
            </a:r>
            <a:r>
              <a:rPr lang="en-US" altLang="zh-CN">
                <a:sym typeface="+mn-ea"/>
              </a:rPr>
              <a:t>——</a:t>
            </a:r>
            <a:r>
              <a:rPr lang="zh-CN">
                <a:sym typeface="+mn-ea"/>
              </a:rPr>
              <a:t>应用与计算技巧</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7</a:t>
            </a:r>
            <a:r>
              <a:rPr lang="zh-CN" altLang="zh-HK"/>
              <a:t>）求旋转体的表面积</a:t>
            </a:r>
          </a:p>
          <a:p>
            <a:r>
              <a:rPr lang="zh-CN" altLang="zh-HK"/>
              <a:t>原理：</a:t>
            </a:r>
          </a:p>
          <a:p>
            <a:endParaRPr lang="zh-CN" altLang="zh-HK"/>
          </a:p>
          <a:p>
            <a:endParaRPr lang="zh-CN" altLang="zh-HK"/>
          </a:p>
          <a:p>
            <a:r>
              <a:rPr lang="zh-CN" altLang="zh-HK"/>
              <a:t>如何推导？</a:t>
            </a:r>
            <a:r>
              <a:rPr lang="en-US" altLang="zh-CN"/>
              <a:t>——</a:t>
            </a:r>
            <a:r>
              <a:rPr lang="zh-CN"/>
              <a:t>圆台的侧面积公式！</a:t>
            </a:r>
          </a:p>
        </p:txBody>
      </p:sp>
      <p:pic>
        <p:nvPicPr>
          <p:cNvPr id="4" name="圖片 3"/>
          <p:cNvPicPr>
            <a:picLocks noChangeAspect="1"/>
          </p:cNvPicPr>
          <p:nvPr/>
        </p:nvPicPr>
        <p:blipFill>
          <a:blip r:embed="rId5"/>
          <a:stretch>
            <a:fillRect/>
          </a:stretch>
        </p:blipFill>
        <p:spPr>
          <a:xfrm>
            <a:off x="1675130" y="1696720"/>
            <a:ext cx="9846945" cy="1261110"/>
          </a:xfrm>
          <a:prstGeom prst="rect">
            <a:avLst/>
          </a:prstGeom>
        </p:spPr>
      </p:pic>
      <p:pic>
        <p:nvPicPr>
          <p:cNvPr id="5" name="圖片 4"/>
          <p:cNvPicPr>
            <a:picLocks noChangeAspect="1"/>
          </p:cNvPicPr>
          <p:nvPr/>
        </p:nvPicPr>
        <p:blipFill>
          <a:blip r:embed="rId6"/>
          <a:stretch>
            <a:fillRect/>
          </a:stretch>
        </p:blipFill>
        <p:spPr>
          <a:xfrm>
            <a:off x="1381125" y="3574415"/>
            <a:ext cx="4067175" cy="1752600"/>
          </a:xfrm>
          <a:prstGeom prst="rect">
            <a:avLst/>
          </a:prstGeom>
        </p:spPr>
      </p:pic>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洛必达法则、泰勒公式</a:t>
            </a:r>
          </a:p>
        </p:txBody>
      </p:sp>
      <p:sp>
        <p:nvSpPr>
          <p:cNvPr id="3" name="內容佔位符 2"/>
          <p:cNvSpPr>
            <a:spLocks noGrp="1"/>
          </p:cNvSpPr>
          <p:nvPr>
            <p:ph idx="1"/>
            <p:custDataLst>
              <p:tags r:id="rId3"/>
            </p:custDataLst>
          </p:nvPr>
        </p:nvSpPr>
        <p:spPr/>
        <p:txBody>
          <a:bodyPr/>
          <a:lstStyle/>
          <a:p>
            <a:r>
              <a:rPr lang="zh-CN" altLang="zh-HK"/>
              <a:t>（</a:t>
            </a:r>
            <a:r>
              <a:rPr lang="en-US" altLang="zh-CN"/>
              <a:t>1</a:t>
            </a:r>
            <a:r>
              <a:rPr lang="zh-CN" altLang="zh-HK"/>
              <a:t>）引理：柯西中值定理</a:t>
            </a:r>
          </a:p>
          <a:p>
            <a:endParaRPr lang="zh-CN" altLang="zh-HK"/>
          </a:p>
          <a:p>
            <a:endParaRPr lang="zh-CN" altLang="zh-HK"/>
          </a:p>
          <a:p>
            <a:endParaRPr lang="zh-CN" altLang="zh-HK"/>
          </a:p>
          <a:p>
            <a:endParaRPr lang="zh-CN" altLang="zh-HK"/>
          </a:p>
          <a:p>
            <a:endParaRPr lang="zh-CN" altLang="zh-HK"/>
          </a:p>
          <a:p>
            <a:endParaRPr lang="zh-CN" altLang="zh-HK"/>
          </a:p>
          <a:p>
            <a:endParaRPr lang="zh-CN" altLang="zh-HK"/>
          </a:p>
          <a:p>
            <a:r>
              <a:rPr lang="zh-CN" altLang="zh-HK"/>
              <a:t>证明过程？、几何直观？、如何从罗尔引理推导</a:t>
            </a:r>
            <a:r>
              <a:rPr lang="en-US" altLang="zh-CN"/>
              <a:t>MVT</a:t>
            </a:r>
            <a:r>
              <a:rPr lang="zh-CN"/>
              <a:t>再推导柯西中值定理？</a:t>
            </a:r>
          </a:p>
        </p:txBody>
      </p:sp>
      <p:pic>
        <p:nvPicPr>
          <p:cNvPr id="4" name="圖片 3"/>
          <p:cNvPicPr>
            <a:picLocks noChangeAspect="1"/>
          </p:cNvPicPr>
          <p:nvPr/>
        </p:nvPicPr>
        <p:blipFill>
          <a:blip r:embed="rId5"/>
          <a:stretch>
            <a:fillRect/>
          </a:stretch>
        </p:blipFill>
        <p:spPr>
          <a:xfrm>
            <a:off x="1212850" y="1694180"/>
            <a:ext cx="8231505" cy="3057525"/>
          </a:xfrm>
          <a:prstGeom prst="rect">
            <a:avLst/>
          </a:prstGeom>
        </p:spPr>
      </p:pic>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洛必达法则、泰勒公式</a:t>
            </a:r>
            <a:endParaRPr lang="zh-HK" altLang="en-US"/>
          </a:p>
        </p:txBody>
      </p:sp>
      <p:sp>
        <p:nvSpPr>
          <p:cNvPr id="3" name="內容佔位符 2"/>
          <p:cNvSpPr>
            <a:spLocks noGrp="1"/>
          </p:cNvSpPr>
          <p:nvPr>
            <p:ph idx="1"/>
            <p:custDataLst>
              <p:tags r:id="rId3"/>
            </p:custDataLst>
          </p:nvPr>
        </p:nvSpPr>
        <p:spPr/>
        <p:txBody>
          <a:bodyPr/>
          <a:lstStyle/>
          <a:p>
            <a:r>
              <a:rPr lang="en-US" altLang="zh-HK"/>
              <a:t>(2)</a:t>
            </a:r>
            <a:r>
              <a:rPr lang="zh-CN"/>
              <a:t>洛必达法则</a:t>
            </a:r>
          </a:p>
          <a:p>
            <a:r>
              <a:rPr lang="zh-CN"/>
              <a:t>原理：对于</a:t>
            </a:r>
            <a:r>
              <a:rPr lang="en-US" altLang="zh-CN"/>
              <a:t>                                           </a:t>
            </a:r>
            <a:r>
              <a:rPr lang="zh-CN"/>
              <a:t>有</a:t>
            </a:r>
          </a:p>
          <a:p>
            <a:endParaRPr lang="zh-CN"/>
          </a:p>
          <a:p>
            <a:r>
              <a:rPr lang="zh-CN"/>
              <a:t>严格定义：板书</a:t>
            </a:r>
            <a:r>
              <a:rPr lang="en-US" altLang="zh-CN"/>
              <a:t>ing.....</a:t>
            </a:r>
          </a:p>
          <a:p>
            <a:r>
              <a:rPr lang="zh-CN"/>
              <a:t>注意：导数极限不存在时洛必达法则失效，不能说明原极限不存在！</a:t>
            </a:r>
          </a:p>
          <a:p>
            <a:r>
              <a:rPr lang="zh-CN"/>
              <a:t>如何证明洛必达法则？（如何建立起函数的比值和它导数的比值间的联系？）</a:t>
            </a:r>
          </a:p>
          <a:p>
            <a:r>
              <a:rPr lang="zh-CN"/>
              <a:t>证明</a:t>
            </a:r>
            <a:r>
              <a:rPr lang="en-US" altLang="zh-CN"/>
              <a:t>ing......</a:t>
            </a:r>
            <a:r>
              <a:rPr lang="zh-CN"/>
              <a:t>（可以参考</a:t>
            </a:r>
            <a:r>
              <a:rPr lang="en-US" altLang="zh-CN"/>
              <a:t>Lecture21</a:t>
            </a:r>
            <a:r>
              <a:rPr lang="zh-CN"/>
              <a:t>）</a:t>
            </a:r>
          </a:p>
          <a:p>
            <a:r>
              <a:rPr lang="zh-CN"/>
              <a:t>第一种情况的证明相对简单，而第二种情况的证明相对复杂，其背后的逻辑在哪里？</a:t>
            </a:r>
          </a:p>
          <a:p>
            <a:pPr marL="0" indent="0">
              <a:buNone/>
            </a:pPr>
            <a:endParaRPr lang="zh-CN"/>
          </a:p>
        </p:txBody>
      </p:sp>
      <p:pic>
        <p:nvPicPr>
          <p:cNvPr id="4" name="圖片 3"/>
          <p:cNvPicPr>
            <a:picLocks noChangeAspect="1"/>
          </p:cNvPicPr>
          <p:nvPr/>
        </p:nvPicPr>
        <p:blipFill>
          <a:blip r:embed="rId5"/>
          <a:stretch>
            <a:fillRect/>
          </a:stretch>
        </p:blipFill>
        <p:spPr>
          <a:xfrm>
            <a:off x="2169795" y="1663700"/>
            <a:ext cx="1489710" cy="741045"/>
          </a:xfrm>
          <a:prstGeom prst="rect">
            <a:avLst/>
          </a:prstGeom>
        </p:spPr>
      </p:pic>
      <p:pic>
        <p:nvPicPr>
          <p:cNvPr id="5" name="圖片 4"/>
          <p:cNvPicPr>
            <a:picLocks noChangeAspect="1"/>
          </p:cNvPicPr>
          <p:nvPr/>
        </p:nvPicPr>
        <p:blipFill>
          <a:blip r:embed="rId6"/>
          <a:stretch>
            <a:fillRect/>
          </a:stretch>
        </p:blipFill>
        <p:spPr>
          <a:xfrm>
            <a:off x="3659505" y="1663700"/>
            <a:ext cx="1744345" cy="793750"/>
          </a:xfrm>
          <a:prstGeom prst="rect">
            <a:avLst/>
          </a:prstGeom>
        </p:spPr>
      </p:pic>
      <p:pic>
        <p:nvPicPr>
          <p:cNvPr id="6" name="圖片 5"/>
          <p:cNvPicPr>
            <a:picLocks noChangeAspect="1"/>
          </p:cNvPicPr>
          <p:nvPr/>
        </p:nvPicPr>
        <p:blipFill>
          <a:blip r:embed="rId7"/>
          <a:stretch>
            <a:fillRect/>
          </a:stretch>
        </p:blipFill>
        <p:spPr>
          <a:xfrm>
            <a:off x="5657850" y="1663700"/>
            <a:ext cx="3807460" cy="1005205"/>
          </a:xfrm>
          <a:prstGeom prst="rect">
            <a:avLst/>
          </a:prstGeom>
        </p:spPr>
      </p:pic>
    </p:spTree>
    <p:custDataLst>
      <p:tags r:id="rId1"/>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洛必达法则、泰勒公式</a:t>
            </a:r>
            <a:endParaRPr lang="zh-HK" altLang="en-US"/>
          </a:p>
        </p:txBody>
      </p:sp>
      <p:sp>
        <p:nvSpPr>
          <p:cNvPr id="3" name="內容佔位符 2"/>
          <p:cNvSpPr>
            <a:spLocks noGrp="1"/>
          </p:cNvSpPr>
          <p:nvPr>
            <p:ph idx="1"/>
            <p:custDataLst>
              <p:tags r:id="rId3"/>
            </p:custDataLst>
          </p:nvPr>
        </p:nvSpPr>
        <p:spPr/>
        <p:txBody>
          <a:bodyPr/>
          <a:lstStyle/>
          <a:p>
            <a:r>
              <a:rPr lang="en-US" altLang="zh-HK"/>
              <a:t>(3)</a:t>
            </a:r>
            <a:r>
              <a:rPr lang="zh-CN"/>
              <a:t>洛必达法则的运用</a:t>
            </a:r>
          </a:p>
          <a:p>
            <a:r>
              <a:rPr lang="en-US" altLang="zh-CN"/>
              <a:t>1.</a:t>
            </a:r>
            <a:r>
              <a:rPr lang="zh-CN" altLang="zh-HK">
                <a:sym typeface="+mn-ea"/>
              </a:rPr>
              <a:t>将</a:t>
            </a:r>
            <a:r>
              <a:rPr lang="en-US" altLang="zh-CN">
                <a:sym typeface="+mn-ea"/>
              </a:rPr>
              <a:t>                                                </a:t>
            </a:r>
            <a:r>
              <a:rPr lang="zh-CN">
                <a:sym typeface="+mn-ea"/>
              </a:rPr>
              <a:t>的不定式转化成一般的不定式极限，常见思路有取倒数、取对数、取幂指数、通分等</a:t>
            </a:r>
            <a:endParaRPr lang="zh-CN"/>
          </a:p>
          <a:p>
            <a:r>
              <a:rPr lang="zh-CN"/>
              <a:t>例题：</a:t>
            </a:r>
          </a:p>
          <a:p>
            <a:endParaRPr lang="zh-CN"/>
          </a:p>
          <a:p>
            <a:r>
              <a:rPr lang="en-US" altLang="zh-CN"/>
              <a:t>2.</a:t>
            </a:r>
            <a:r>
              <a:rPr lang="zh-CN"/>
              <a:t>在求解含变上限积分的极限时，通过洛必达法则求导</a:t>
            </a:r>
          </a:p>
        </p:txBody>
      </p:sp>
      <p:pic>
        <p:nvPicPr>
          <p:cNvPr id="7" name="圖片 6"/>
          <p:cNvPicPr>
            <a:picLocks noChangeAspect="1"/>
          </p:cNvPicPr>
          <p:nvPr/>
        </p:nvPicPr>
        <p:blipFill>
          <a:blip r:embed="rId5"/>
          <a:stretch>
            <a:fillRect/>
          </a:stretch>
        </p:blipFill>
        <p:spPr>
          <a:xfrm>
            <a:off x="1497330" y="1747520"/>
            <a:ext cx="3601085" cy="360045"/>
          </a:xfrm>
          <a:prstGeom prst="rect">
            <a:avLst/>
          </a:prstGeom>
        </p:spPr>
      </p:pic>
      <p:pic>
        <p:nvPicPr>
          <p:cNvPr id="8" name="圖片 7"/>
          <p:cNvPicPr>
            <a:picLocks noChangeAspect="1"/>
          </p:cNvPicPr>
          <p:nvPr/>
        </p:nvPicPr>
        <p:blipFill>
          <a:blip r:embed="rId6"/>
          <a:stretch>
            <a:fillRect/>
          </a:stretch>
        </p:blipFill>
        <p:spPr>
          <a:xfrm>
            <a:off x="1576070" y="2383790"/>
            <a:ext cx="2333625" cy="914400"/>
          </a:xfrm>
          <a:prstGeom prst="rect">
            <a:avLst/>
          </a:prstGeom>
        </p:spPr>
      </p:pic>
      <p:pic>
        <p:nvPicPr>
          <p:cNvPr id="9" name="圖片 8"/>
          <p:cNvPicPr>
            <a:picLocks noChangeAspect="1"/>
          </p:cNvPicPr>
          <p:nvPr/>
        </p:nvPicPr>
        <p:blipFill>
          <a:blip r:embed="rId7"/>
          <a:stretch>
            <a:fillRect/>
          </a:stretch>
        </p:blipFill>
        <p:spPr>
          <a:xfrm>
            <a:off x="3952240" y="2169160"/>
            <a:ext cx="3333750" cy="1085850"/>
          </a:xfrm>
          <a:prstGeom prst="rect">
            <a:avLst/>
          </a:prstGeom>
        </p:spPr>
      </p:pic>
      <p:pic>
        <p:nvPicPr>
          <p:cNvPr id="10" name="圖片 9"/>
          <p:cNvPicPr>
            <a:picLocks noChangeAspect="1"/>
          </p:cNvPicPr>
          <p:nvPr/>
        </p:nvPicPr>
        <p:blipFill>
          <a:blip r:embed="rId8"/>
          <a:stretch>
            <a:fillRect/>
          </a:stretch>
        </p:blipFill>
        <p:spPr>
          <a:xfrm>
            <a:off x="7376160" y="2169160"/>
            <a:ext cx="3562350" cy="1381125"/>
          </a:xfrm>
          <a:prstGeom prst="rect">
            <a:avLst/>
          </a:prstGeom>
        </p:spPr>
      </p:pic>
      <p:pic>
        <p:nvPicPr>
          <p:cNvPr id="4" name="圖片 3"/>
          <p:cNvPicPr>
            <a:picLocks noChangeAspect="1"/>
          </p:cNvPicPr>
          <p:nvPr/>
        </p:nvPicPr>
        <p:blipFill>
          <a:blip r:embed="rId9"/>
          <a:stretch>
            <a:fillRect/>
          </a:stretch>
        </p:blipFill>
        <p:spPr>
          <a:xfrm>
            <a:off x="669925" y="3893820"/>
            <a:ext cx="4825365" cy="1560195"/>
          </a:xfrm>
          <a:prstGeom prst="rect">
            <a:avLst/>
          </a:prstGeom>
        </p:spPr>
      </p:pic>
      <p:pic>
        <p:nvPicPr>
          <p:cNvPr id="5" name="圖片 4"/>
          <p:cNvPicPr>
            <a:picLocks noChangeAspect="1"/>
          </p:cNvPicPr>
          <p:nvPr/>
        </p:nvPicPr>
        <p:blipFill>
          <a:blip r:embed="rId10"/>
          <a:stretch>
            <a:fillRect/>
          </a:stretch>
        </p:blipFill>
        <p:spPr>
          <a:xfrm>
            <a:off x="5574665" y="3808730"/>
            <a:ext cx="5299710" cy="2030730"/>
          </a:xfrm>
          <a:prstGeom prst="rect">
            <a:avLst/>
          </a:prstGeom>
        </p:spPr>
      </p:pic>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洛必达法则、泰勒公式</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4</a:t>
            </a:r>
            <a:r>
              <a:rPr lang="zh-CN" altLang="zh-HK"/>
              <a:t>）对无穷小符号的严格定义</a:t>
            </a:r>
          </a:p>
          <a:p>
            <a:endParaRPr lang="zh-CN" altLang="zh-HK"/>
          </a:p>
        </p:txBody>
      </p:sp>
      <p:pic>
        <p:nvPicPr>
          <p:cNvPr id="4" name="圖片 3"/>
          <p:cNvPicPr>
            <a:picLocks noChangeAspect="1"/>
          </p:cNvPicPr>
          <p:nvPr/>
        </p:nvPicPr>
        <p:blipFill>
          <a:blip r:embed="rId5"/>
          <a:stretch>
            <a:fillRect/>
          </a:stretch>
        </p:blipFill>
        <p:spPr>
          <a:xfrm>
            <a:off x="1116965" y="1617980"/>
            <a:ext cx="6915785" cy="798830"/>
          </a:xfrm>
          <a:prstGeom prst="rect">
            <a:avLst/>
          </a:prstGeom>
        </p:spPr>
      </p:pic>
      <p:pic>
        <p:nvPicPr>
          <p:cNvPr id="5" name="圖片 4"/>
          <p:cNvPicPr>
            <a:picLocks noChangeAspect="1"/>
          </p:cNvPicPr>
          <p:nvPr/>
        </p:nvPicPr>
        <p:blipFill>
          <a:blip r:embed="rId6"/>
          <a:stretch>
            <a:fillRect/>
          </a:stretch>
        </p:blipFill>
        <p:spPr>
          <a:xfrm>
            <a:off x="1893570" y="2416810"/>
            <a:ext cx="3562985" cy="471805"/>
          </a:xfrm>
          <a:prstGeom prst="rect">
            <a:avLst/>
          </a:prstGeom>
        </p:spPr>
      </p:pic>
      <p:pic>
        <p:nvPicPr>
          <p:cNvPr id="6" name="圖片 5"/>
          <p:cNvPicPr>
            <a:picLocks noChangeAspect="1"/>
          </p:cNvPicPr>
          <p:nvPr/>
        </p:nvPicPr>
        <p:blipFill>
          <a:blip r:embed="rId7"/>
          <a:stretch>
            <a:fillRect/>
          </a:stretch>
        </p:blipFill>
        <p:spPr>
          <a:xfrm>
            <a:off x="1116965" y="2997835"/>
            <a:ext cx="5575935" cy="1212850"/>
          </a:xfrm>
          <a:prstGeom prst="rect">
            <a:avLst/>
          </a:prstGeom>
        </p:spPr>
      </p:pic>
      <p:pic>
        <p:nvPicPr>
          <p:cNvPr id="8" name="圖片 7"/>
          <p:cNvPicPr>
            <a:picLocks noChangeAspect="1"/>
          </p:cNvPicPr>
          <p:nvPr/>
        </p:nvPicPr>
        <p:blipFill>
          <a:blip r:embed="rId8"/>
          <a:stretch>
            <a:fillRect/>
          </a:stretch>
        </p:blipFill>
        <p:spPr>
          <a:xfrm>
            <a:off x="6540500" y="3580130"/>
            <a:ext cx="5192395" cy="382270"/>
          </a:xfrm>
          <a:prstGeom prst="rect">
            <a:avLst/>
          </a:prstGeom>
        </p:spPr>
      </p:pic>
      <p:pic>
        <p:nvPicPr>
          <p:cNvPr id="9" name="圖片 8"/>
          <p:cNvPicPr>
            <a:picLocks noChangeAspect="1"/>
          </p:cNvPicPr>
          <p:nvPr/>
        </p:nvPicPr>
        <p:blipFill>
          <a:blip r:embed="rId9"/>
          <a:stretch>
            <a:fillRect/>
          </a:stretch>
        </p:blipFill>
        <p:spPr>
          <a:xfrm>
            <a:off x="1893570" y="4225290"/>
            <a:ext cx="3562985" cy="387985"/>
          </a:xfrm>
          <a:prstGeom prst="rect">
            <a:avLst/>
          </a:prstGeom>
        </p:spPr>
      </p:pic>
      <p:pic>
        <p:nvPicPr>
          <p:cNvPr id="10" name="圖片 9"/>
          <p:cNvPicPr>
            <a:picLocks noChangeAspect="1"/>
          </p:cNvPicPr>
          <p:nvPr/>
        </p:nvPicPr>
        <p:blipFill>
          <a:blip r:embed="rId10"/>
          <a:stretch>
            <a:fillRect/>
          </a:stretch>
        </p:blipFill>
        <p:spPr>
          <a:xfrm>
            <a:off x="8242300" y="4053205"/>
            <a:ext cx="3433445" cy="2603500"/>
          </a:xfrm>
          <a:prstGeom prst="rect">
            <a:avLst/>
          </a:prstGeom>
        </p:spPr>
      </p:pic>
      <p:sp>
        <p:nvSpPr>
          <p:cNvPr id="11" name="文字框 10"/>
          <p:cNvSpPr txBox="1"/>
          <p:nvPr/>
        </p:nvSpPr>
        <p:spPr>
          <a:xfrm>
            <a:off x="7020560" y="4331970"/>
            <a:ext cx="11715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运算法则：</a:t>
            </a:r>
          </a:p>
        </p:txBody>
      </p:sp>
      <p:pic>
        <p:nvPicPr>
          <p:cNvPr id="12" name="圖片 11"/>
          <p:cNvPicPr>
            <a:picLocks noChangeAspect="1"/>
          </p:cNvPicPr>
          <p:nvPr/>
        </p:nvPicPr>
        <p:blipFill>
          <a:blip r:embed="rId11"/>
          <a:stretch>
            <a:fillRect/>
          </a:stretch>
        </p:blipFill>
        <p:spPr>
          <a:xfrm>
            <a:off x="8296910" y="494030"/>
            <a:ext cx="3548380" cy="2780030"/>
          </a:xfrm>
          <a:prstGeom prst="rect">
            <a:avLst/>
          </a:prstGeom>
        </p:spPr>
      </p:pic>
      <p:sp>
        <p:nvSpPr>
          <p:cNvPr id="7" name="文字框 6"/>
          <p:cNvSpPr txBox="1"/>
          <p:nvPr/>
        </p:nvSpPr>
        <p:spPr>
          <a:xfrm>
            <a:off x="1388745" y="5424170"/>
            <a:ext cx="405511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积分对无穷小符号成立，为什么求导不成立？</a:t>
            </a:r>
          </a:p>
        </p:txBody>
      </p:sp>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洛必达法则、泰勒公式</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5</a:t>
            </a:r>
            <a:r>
              <a:rPr lang="zh-CN" altLang="zh-HK"/>
              <a:t>）泰勒公式</a:t>
            </a:r>
          </a:p>
          <a:p>
            <a:r>
              <a:rPr lang="zh-CN" altLang="zh-HK"/>
              <a:t>思考：如何用多项式去逼近一个初等函数？</a:t>
            </a:r>
            <a:r>
              <a:rPr lang="en-US" altLang="zh-CN"/>
              <a:t>“</a:t>
            </a:r>
            <a:r>
              <a:rPr lang="zh-CN"/>
              <a:t>逼近</a:t>
            </a:r>
            <a:r>
              <a:rPr lang="en-US" altLang="zh-CN"/>
              <a:t>”</a:t>
            </a:r>
            <a:r>
              <a:rPr lang="zh-CN"/>
              <a:t>有什么特点？</a:t>
            </a:r>
            <a:r>
              <a:rPr lang="en-US" altLang="zh-CN"/>
              <a:t>“</a:t>
            </a:r>
            <a:r>
              <a:rPr lang="zh-CN"/>
              <a:t>逼近</a:t>
            </a:r>
            <a:r>
              <a:rPr lang="en-US" altLang="zh-CN"/>
              <a:t>”</a:t>
            </a:r>
            <a:r>
              <a:rPr lang="zh-CN"/>
              <a:t>有什么作用？</a:t>
            </a:r>
          </a:p>
          <a:p>
            <a:r>
              <a:rPr lang="zh-CN"/>
              <a:t>从函数的局部线性化中找灵感入手，如何推导？</a:t>
            </a:r>
          </a:p>
          <a:p>
            <a:r>
              <a:rPr lang="zh-CN"/>
              <a:t>原理：</a:t>
            </a:r>
          </a:p>
          <a:p>
            <a:endParaRPr lang="zh-CN"/>
          </a:p>
          <a:p>
            <a:endParaRPr lang="zh-CN"/>
          </a:p>
          <a:p>
            <a:endParaRPr lang="zh-CN"/>
          </a:p>
          <a:p>
            <a:r>
              <a:rPr lang="zh-CN"/>
              <a:t>称其为在点</a:t>
            </a:r>
            <a:r>
              <a:rPr lang="en-US" altLang="zh-CN"/>
              <a:t>x0</a:t>
            </a:r>
            <a:r>
              <a:rPr lang="zh-CN"/>
              <a:t>处的泰勒多项式</a:t>
            </a:r>
          </a:p>
          <a:p>
            <a:r>
              <a:rPr lang="zh-CN"/>
              <a:t>性质：</a:t>
            </a:r>
          </a:p>
          <a:p>
            <a:r>
              <a:rPr lang="zh-CN"/>
              <a:t>如何证明？（反复用洛必达法则）</a:t>
            </a:r>
          </a:p>
          <a:p>
            <a:endParaRPr lang="zh-CN" altLang="zh-HK"/>
          </a:p>
          <a:p>
            <a:endParaRPr lang="en-US" altLang="zh-CN"/>
          </a:p>
        </p:txBody>
      </p:sp>
      <p:pic>
        <p:nvPicPr>
          <p:cNvPr id="4" name="圖片 3"/>
          <p:cNvPicPr>
            <a:picLocks noChangeAspect="1"/>
          </p:cNvPicPr>
          <p:nvPr/>
        </p:nvPicPr>
        <p:blipFill>
          <a:blip r:embed="rId5"/>
          <a:stretch>
            <a:fillRect/>
          </a:stretch>
        </p:blipFill>
        <p:spPr>
          <a:xfrm>
            <a:off x="1666875" y="2547620"/>
            <a:ext cx="7893685" cy="1918335"/>
          </a:xfrm>
          <a:prstGeom prst="rect">
            <a:avLst/>
          </a:prstGeom>
        </p:spPr>
      </p:pic>
      <p:pic>
        <p:nvPicPr>
          <p:cNvPr id="5" name="圖片 4"/>
          <p:cNvPicPr>
            <a:picLocks noChangeAspect="1"/>
          </p:cNvPicPr>
          <p:nvPr/>
        </p:nvPicPr>
        <p:blipFill>
          <a:blip r:embed="rId6"/>
          <a:stretch>
            <a:fillRect/>
          </a:stretch>
        </p:blipFill>
        <p:spPr>
          <a:xfrm>
            <a:off x="1666875" y="4742815"/>
            <a:ext cx="3810000" cy="516255"/>
          </a:xfrm>
          <a:prstGeom prst="rect">
            <a:avLst/>
          </a:prstGeom>
        </p:spPr>
      </p:pic>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洛必达法则、泰勒公式</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6</a:t>
            </a:r>
            <a:r>
              <a:rPr lang="zh-CN" altLang="zh-HK"/>
              <a:t>）带佩亚诺余项的泰勒公式、麦克劳林公式</a:t>
            </a:r>
          </a:p>
          <a:p>
            <a:r>
              <a:rPr lang="zh-CN" altLang="zh-HK"/>
              <a:t>泰勒公式只是一个近似，想要把它和原函数划等号，必需补上一个余项</a:t>
            </a:r>
          </a:p>
          <a:p>
            <a:endParaRPr lang="zh-CN" altLang="zh-HK"/>
          </a:p>
          <a:p>
            <a:endParaRPr lang="zh-CN" altLang="zh-HK"/>
          </a:p>
          <a:p>
            <a:endParaRPr lang="zh-CN" altLang="zh-HK"/>
          </a:p>
          <a:p>
            <a:r>
              <a:rPr lang="zh-CN" altLang="zh-HK"/>
              <a:t>其中应用得比较多的是麦克劳林公式，它是</a:t>
            </a:r>
            <a:r>
              <a:rPr lang="en-US" altLang="zh-CN"/>
              <a:t>x0=0</a:t>
            </a:r>
            <a:r>
              <a:rPr lang="zh-CN"/>
              <a:t>时的特殊形式</a:t>
            </a:r>
          </a:p>
          <a:p>
            <a:endParaRPr lang="zh-CN"/>
          </a:p>
          <a:p>
            <a:endParaRPr lang="zh-CN"/>
          </a:p>
          <a:p>
            <a:r>
              <a:rPr lang="zh-CN"/>
              <a:t>如何求复合函数的麦克劳林公式？有什么技巧？</a:t>
            </a:r>
          </a:p>
          <a:p>
            <a:r>
              <a:rPr lang="zh-CN"/>
              <a:t>有什么注意事项？</a:t>
            </a:r>
          </a:p>
        </p:txBody>
      </p:sp>
      <p:pic>
        <p:nvPicPr>
          <p:cNvPr id="4" name="圖片 3"/>
          <p:cNvPicPr>
            <a:picLocks noChangeAspect="1"/>
          </p:cNvPicPr>
          <p:nvPr/>
        </p:nvPicPr>
        <p:blipFill>
          <a:blip r:embed="rId5"/>
          <a:stretch>
            <a:fillRect/>
          </a:stretch>
        </p:blipFill>
        <p:spPr>
          <a:xfrm>
            <a:off x="1250315" y="2044065"/>
            <a:ext cx="6225540" cy="1456055"/>
          </a:xfrm>
          <a:prstGeom prst="rect">
            <a:avLst/>
          </a:prstGeom>
        </p:spPr>
      </p:pic>
      <p:pic>
        <p:nvPicPr>
          <p:cNvPr id="5" name="圖片 4"/>
          <p:cNvPicPr>
            <a:picLocks noChangeAspect="1"/>
          </p:cNvPicPr>
          <p:nvPr/>
        </p:nvPicPr>
        <p:blipFill>
          <a:blip r:embed="rId6"/>
          <a:stretch>
            <a:fillRect/>
          </a:stretch>
        </p:blipFill>
        <p:spPr>
          <a:xfrm>
            <a:off x="890270" y="3907155"/>
            <a:ext cx="5853430" cy="599440"/>
          </a:xfrm>
          <a:prstGeom prst="rect">
            <a:avLst/>
          </a:prstGeom>
        </p:spPr>
      </p:pic>
      <p:pic>
        <p:nvPicPr>
          <p:cNvPr id="6" name="圖片 5"/>
          <p:cNvPicPr>
            <a:picLocks noChangeAspect="1"/>
          </p:cNvPicPr>
          <p:nvPr/>
        </p:nvPicPr>
        <p:blipFill>
          <a:blip r:embed="rId7"/>
          <a:stretch>
            <a:fillRect/>
          </a:stretch>
        </p:blipFill>
        <p:spPr>
          <a:xfrm>
            <a:off x="6904355" y="3980815"/>
            <a:ext cx="4904105" cy="2506345"/>
          </a:xfrm>
          <a:prstGeom prst="rect">
            <a:avLst/>
          </a:prstGeom>
        </p:spPr>
      </p:pic>
      <p:sp>
        <p:nvSpPr>
          <p:cNvPr id="7" name="文字框 6"/>
          <p:cNvSpPr txBox="1"/>
          <p:nvPr/>
        </p:nvSpPr>
        <p:spPr>
          <a:xfrm>
            <a:off x="7985125" y="3425190"/>
            <a:ext cx="244602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一些重要的例子：</a:t>
            </a:r>
          </a:p>
        </p:txBody>
      </p:sp>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洛必达法则、泰勒公式</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7</a:t>
            </a:r>
            <a:r>
              <a:rPr lang="zh-CN" altLang="zh-HK"/>
              <a:t>）求麦克劳林公式</a:t>
            </a:r>
          </a:p>
          <a:p>
            <a:r>
              <a:rPr lang="zh-CN" altLang="zh-HK"/>
              <a:t>例题：</a:t>
            </a:r>
          </a:p>
          <a:p>
            <a:endParaRPr lang="zh-CN" altLang="zh-HK"/>
          </a:p>
          <a:p>
            <a:endParaRPr lang="zh-CN" altLang="zh-HK"/>
          </a:p>
          <a:p>
            <a:r>
              <a:rPr lang="zh-CN" altLang="zh-HK"/>
              <a:t>保留余项到第几阶？</a:t>
            </a:r>
          </a:p>
          <a:p>
            <a:endParaRPr lang="zh-CN" altLang="zh-HK"/>
          </a:p>
          <a:p>
            <a:endParaRPr lang="zh-CN" altLang="zh-HK"/>
          </a:p>
          <a:p>
            <a:r>
              <a:rPr lang="zh-CN" altLang="zh-HK"/>
              <a:t>求左边函数的麦克劳林公式时，为什么要拆一个</a:t>
            </a:r>
            <a:r>
              <a:rPr lang="en-US" altLang="zh-CN"/>
              <a:t>1</a:t>
            </a:r>
            <a:r>
              <a:rPr lang="zh-CN"/>
              <a:t>出来？</a:t>
            </a:r>
          </a:p>
        </p:txBody>
      </p:sp>
      <p:pic>
        <p:nvPicPr>
          <p:cNvPr id="4" name="圖片 3"/>
          <p:cNvPicPr>
            <a:picLocks noChangeAspect="1"/>
          </p:cNvPicPr>
          <p:nvPr/>
        </p:nvPicPr>
        <p:blipFill>
          <a:blip r:embed="rId5"/>
          <a:stretch>
            <a:fillRect/>
          </a:stretch>
        </p:blipFill>
        <p:spPr>
          <a:xfrm>
            <a:off x="1663065" y="1863090"/>
            <a:ext cx="6066790" cy="1092835"/>
          </a:xfrm>
          <a:prstGeom prst="rect">
            <a:avLst/>
          </a:prstGeom>
        </p:spPr>
      </p:pic>
      <p:pic>
        <p:nvPicPr>
          <p:cNvPr id="5" name="圖片 4"/>
          <p:cNvPicPr>
            <a:picLocks noChangeAspect="1"/>
          </p:cNvPicPr>
          <p:nvPr/>
        </p:nvPicPr>
        <p:blipFill>
          <a:blip r:embed="rId6"/>
          <a:stretch>
            <a:fillRect/>
          </a:stretch>
        </p:blipFill>
        <p:spPr>
          <a:xfrm>
            <a:off x="1804670" y="3481705"/>
            <a:ext cx="6010275" cy="923925"/>
          </a:xfrm>
          <a:prstGeom prst="rect">
            <a:avLst/>
          </a:prstGeom>
        </p:spPr>
      </p:pic>
      <p:pic>
        <p:nvPicPr>
          <p:cNvPr id="6" name="圖片 5"/>
          <p:cNvPicPr>
            <a:picLocks noChangeAspect="1"/>
          </p:cNvPicPr>
          <p:nvPr/>
        </p:nvPicPr>
        <p:blipFill>
          <a:blip r:embed="rId7"/>
          <a:stretch>
            <a:fillRect/>
          </a:stretch>
        </p:blipFill>
        <p:spPr>
          <a:xfrm>
            <a:off x="8174990" y="1506220"/>
            <a:ext cx="3136900" cy="1637030"/>
          </a:xfrm>
          <a:prstGeom prst="rect">
            <a:avLst/>
          </a:prstGeom>
        </p:spPr>
      </p:pic>
      <p:sp>
        <p:nvSpPr>
          <p:cNvPr id="7" name="文字框 6"/>
          <p:cNvSpPr txBox="1"/>
          <p:nvPr/>
        </p:nvSpPr>
        <p:spPr>
          <a:xfrm>
            <a:off x="8679180" y="3536315"/>
            <a:ext cx="249301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求导展开再积分？</a:t>
            </a:r>
          </a:p>
        </p:txBody>
      </p:sp>
    </p:spTree>
    <p:custDataLst>
      <p:tags r:id="rId1"/>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洛必达法则、泰勒公式</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8</a:t>
            </a:r>
            <a:r>
              <a:rPr lang="zh-CN" altLang="zh-HK"/>
              <a:t>）泰勒公式在求极限中的应用</a:t>
            </a:r>
          </a:p>
          <a:p>
            <a:r>
              <a:rPr lang="zh-CN">
                <a:sym typeface="+mn-ea"/>
              </a:rPr>
              <a:t>引言：由泰勒公式我们可以得知，所有我们熟知的初等函数都可以转换成有理函数多项式和的形式。事实上，大部分的求极限题目的难点都在于如何对高阶的</a:t>
            </a:r>
            <a:r>
              <a:rPr lang="en-US" altLang="zh-CN">
                <a:sym typeface="+mn-ea"/>
              </a:rPr>
              <a:t>“</a:t>
            </a:r>
            <a:r>
              <a:rPr lang="zh-CN">
                <a:sym typeface="+mn-ea"/>
              </a:rPr>
              <a:t>余项</a:t>
            </a:r>
            <a:r>
              <a:rPr lang="en-US" altLang="zh-CN">
                <a:sym typeface="+mn-ea"/>
              </a:rPr>
              <a:t>”</a:t>
            </a:r>
            <a:r>
              <a:rPr lang="zh-CN">
                <a:sym typeface="+mn-ea"/>
              </a:rPr>
              <a:t>进行估计。</a:t>
            </a:r>
          </a:p>
          <a:p>
            <a:r>
              <a:rPr lang="zh-CN">
                <a:sym typeface="+mn-ea"/>
              </a:rPr>
              <a:t>例题：</a:t>
            </a:r>
            <a:endParaRPr lang="zh-CN"/>
          </a:p>
          <a:p>
            <a:endParaRPr lang="zh-CN" altLang="zh-HK"/>
          </a:p>
        </p:txBody>
      </p:sp>
      <p:pic>
        <p:nvPicPr>
          <p:cNvPr id="4" name="圖片 3"/>
          <p:cNvPicPr>
            <a:picLocks noChangeAspect="1"/>
          </p:cNvPicPr>
          <p:nvPr/>
        </p:nvPicPr>
        <p:blipFill>
          <a:blip r:embed="rId5"/>
          <a:stretch>
            <a:fillRect/>
          </a:stretch>
        </p:blipFill>
        <p:spPr>
          <a:xfrm>
            <a:off x="1849120" y="2540000"/>
            <a:ext cx="5017770" cy="1492885"/>
          </a:xfrm>
          <a:prstGeom prst="rect">
            <a:avLst/>
          </a:prstGeom>
        </p:spPr>
      </p:pic>
      <p:pic>
        <p:nvPicPr>
          <p:cNvPr id="5" name="圖片 4"/>
          <p:cNvPicPr>
            <a:picLocks noChangeAspect="1"/>
          </p:cNvPicPr>
          <p:nvPr/>
        </p:nvPicPr>
        <p:blipFill>
          <a:blip r:embed="rId6"/>
          <a:stretch>
            <a:fillRect/>
          </a:stretch>
        </p:blipFill>
        <p:spPr>
          <a:xfrm>
            <a:off x="1655445" y="4093845"/>
            <a:ext cx="5819775" cy="1219200"/>
          </a:xfrm>
          <a:prstGeom prst="rect">
            <a:avLst/>
          </a:prstGeom>
        </p:spPr>
      </p:pic>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洛必达法则、泰勒公式</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9</a:t>
            </a:r>
            <a:r>
              <a:rPr lang="zh-CN" altLang="zh-HK"/>
              <a:t>）带有拉格朗日余项的泰勒公式</a:t>
            </a:r>
          </a:p>
          <a:p>
            <a:r>
              <a:rPr lang="zh-CN" altLang="zh-HK"/>
              <a:t>佩亚诺余项只是一个定性的近似，有些时候我们需要一个定量的近似</a:t>
            </a:r>
          </a:p>
          <a:p>
            <a:endParaRPr lang="zh-CN" altLang="zh-HK"/>
          </a:p>
          <a:p>
            <a:endParaRPr lang="zh-CN" altLang="zh-HK"/>
          </a:p>
          <a:p>
            <a:endParaRPr lang="zh-CN" altLang="zh-HK"/>
          </a:p>
          <a:p>
            <a:endParaRPr lang="zh-CN" altLang="zh-HK"/>
          </a:p>
          <a:p>
            <a:r>
              <a:rPr lang="zh-CN" altLang="zh-HK"/>
              <a:t>如何证明？（柯西中值定理）</a:t>
            </a:r>
          </a:p>
          <a:p>
            <a:r>
              <a:rPr lang="zh-CN" altLang="zh-HK"/>
              <a:t>例题：</a:t>
            </a:r>
          </a:p>
          <a:p>
            <a:endParaRPr lang="zh-CN" altLang="zh-HK"/>
          </a:p>
          <a:p>
            <a:endParaRPr lang="zh-CN" altLang="zh-HK"/>
          </a:p>
          <a:p>
            <a:endParaRPr lang="zh-CN" altLang="zh-HK"/>
          </a:p>
          <a:p>
            <a:endParaRPr lang="zh-CN" altLang="zh-HK"/>
          </a:p>
          <a:p>
            <a:endParaRPr lang="zh-CN" altLang="zh-HK"/>
          </a:p>
          <a:p>
            <a:endParaRPr lang="zh-CN" altLang="zh-HK"/>
          </a:p>
        </p:txBody>
      </p:sp>
      <p:pic>
        <p:nvPicPr>
          <p:cNvPr id="4" name="圖片 3"/>
          <p:cNvPicPr>
            <a:picLocks noChangeAspect="1"/>
          </p:cNvPicPr>
          <p:nvPr/>
        </p:nvPicPr>
        <p:blipFill>
          <a:blip r:embed="rId5"/>
          <a:stretch>
            <a:fillRect/>
          </a:stretch>
        </p:blipFill>
        <p:spPr>
          <a:xfrm>
            <a:off x="995045" y="2074545"/>
            <a:ext cx="7289800" cy="1751330"/>
          </a:xfrm>
          <a:prstGeom prst="rect">
            <a:avLst/>
          </a:prstGeom>
        </p:spPr>
      </p:pic>
      <p:pic>
        <p:nvPicPr>
          <p:cNvPr id="5" name="圖片 4"/>
          <p:cNvPicPr>
            <a:picLocks noChangeAspect="1"/>
          </p:cNvPicPr>
          <p:nvPr/>
        </p:nvPicPr>
        <p:blipFill>
          <a:blip r:embed="rId6"/>
          <a:stretch>
            <a:fillRect/>
          </a:stretch>
        </p:blipFill>
        <p:spPr>
          <a:xfrm>
            <a:off x="1645285" y="4489450"/>
            <a:ext cx="9949815" cy="1567815"/>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F19CF-5A68-C136-E704-F9AF436288A4}"/>
              </a:ext>
            </a:extLst>
          </p:cNvPr>
          <p:cNvSpPr>
            <a:spLocks noGrp="1"/>
          </p:cNvSpPr>
          <p:nvPr>
            <p:ph type="title"/>
          </p:nvPr>
        </p:nvSpPr>
        <p:spPr/>
        <p:txBody>
          <a:bodyPr/>
          <a:lstStyle/>
          <a:p>
            <a:r>
              <a:rPr lang="zh-CN" altLang="en-US" dirty="0"/>
              <a:t>介值定理（</a:t>
            </a:r>
            <a:r>
              <a:rPr lang="en-US" altLang="zh-CN" dirty="0"/>
              <a:t>IVT</a:t>
            </a:r>
            <a:r>
              <a:rPr lang="zh-CN" altLang="en-US" dirty="0"/>
              <a:t>）</a:t>
            </a:r>
          </a:p>
        </p:txBody>
      </p:sp>
      <p:sp>
        <p:nvSpPr>
          <p:cNvPr id="3" name="内容占位符 2">
            <a:extLst>
              <a:ext uri="{FF2B5EF4-FFF2-40B4-BE49-F238E27FC236}">
                <a16:creationId xmlns:a16="http://schemas.microsoft.com/office/drawing/2014/main" id="{D9919D20-D019-203B-0480-293F9675DBC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AC7E4B8-430C-3DB7-497F-13B904687FBC}"/>
              </a:ext>
            </a:extLst>
          </p:cNvPr>
          <p:cNvPicPr>
            <a:picLocks noChangeAspect="1"/>
          </p:cNvPicPr>
          <p:nvPr/>
        </p:nvPicPr>
        <p:blipFill>
          <a:blip r:embed="rId2"/>
          <a:stretch>
            <a:fillRect/>
          </a:stretch>
        </p:blipFill>
        <p:spPr>
          <a:xfrm>
            <a:off x="1842138" y="1755228"/>
            <a:ext cx="8174221" cy="4824842"/>
          </a:xfrm>
          <a:prstGeom prst="rect">
            <a:avLst/>
          </a:prstGeom>
        </p:spPr>
      </p:pic>
      <p:sp>
        <p:nvSpPr>
          <p:cNvPr id="5" name="文本框 4">
            <a:extLst>
              <a:ext uri="{FF2B5EF4-FFF2-40B4-BE49-F238E27FC236}">
                <a16:creationId xmlns:a16="http://schemas.microsoft.com/office/drawing/2014/main" id="{1E2421E1-993C-4800-E6E0-8FE991DE67AF}"/>
              </a:ext>
            </a:extLst>
          </p:cNvPr>
          <p:cNvSpPr txBox="1"/>
          <p:nvPr/>
        </p:nvSpPr>
        <p:spPr>
          <a:xfrm>
            <a:off x="1613338" y="4372303"/>
            <a:ext cx="3057247" cy="584775"/>
          </a:xfrm>
          <a:prstGeom prst="rect">
            <a:avLst/>
          </a:prstGeom>
          <a:noFill/>
        </p:spPr>
        <p:txBody>
          <a:bodyPr wrap="none" rtlCol="0">
            <a:spAutoFit/>
          </a:bodyPr>
          <a:lstStyle/>
          <a:p>
            <a:r>
              <a:rPr lang="zh-CN" altLang="en-US" sz="3200" dirty="0"/>
              <a:t>证明并不简单！</a:t>
            </a:r>
          </a:p>
        </p:txBody>
      </p:sp>
    </p:spTree>
    <p:extLst>
      <p:ext uri="{BB962C8B-B14F-4D97-AF65-F5344CB8AC3E}">
        <p14:creationId xmlns:p14="http://schemas.microsoft.com/office/powerpoint/2010/main" val="28753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洛必达法则、泰勒公式</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10</a:t>
            </a:r>
            <a:r>
              <a:rPr lang="zh-CN" altLang="zh-HK"/>
              <a:t>）泰勒公式的积分型、柯西型余项（拓展）</a:t>
            </a:r>
          </a:p>
          <a:p>
            <a:r>
              <a:rPr lang="zh-CN" altLang="zh-HK"/>
              <a:t>不太会考，有兴趣看看就行了</a:t>
            </a:r>
          </a:p>
          <a:p>
            <a:endParaRPr lang="zh-CN" altLang="zh-HK"/>
          </a:p>
        </p:txBody>
      </p:sp>
      <p:pic>
        <p:nvPicPr>
          <p:cNvPr id="4" name="圖片 3"/>
          <p:cNvPicPr>
            <a:picLocks noChangeAspect="1"/>
          </p:cNvPicPr>
          <p:nvPr/>
        </p:nvPicPr>
        <p:blipFill>
          <a:blip r:embed="rId5"/>
          <a:stretch>
            <a:fillRect/>
          </a:stretch>
        </p:blipFill>
        <p:spPr>
          <a:xfrm>
            <a:off x="946150" y="2129155"/>
            <a:ext cx="5800725" cy="1104900"/>
          </a:xfrm>
          <a:prstGeom prst="rect">
            <a:avLst/>
          </a:prstGeom>
        </p:spPr>
      </p:pic>
      <p:pic>
        <p:nvPicPr>
          <p:cNvPr id="5" name="圖片 4"/>
          <p:cNvPicPr>
            <a:picLocks noChangeAspect="1"/>
          </p:cNvPicPr>
          <p:nvPr/>
        </p:nvPicPr>
        <p:blipFill>
          <a:blip r:embed="rId6"/>
          <a:stretch>
            <a:fillRect/>
          </a:stretch>
        </p:blipFill>
        <p:spPr>
          <a:xfrm>
            <a:off x="985520" y="3156585"/>
            <a:ext cx="8382000" cy="1019175"/>
          </a:xfrm>
          <a:prstGeom prst="rect">
            <a:avLst/>
          </a:prstGeom>
        </p:spPr>
      </p:pic>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反常积分</a:t>
            </a:r>
          </a:p>
        </p:txBody>
      </p:sp>
      <p:sp>
        <p:nvSpPr>
          <p:cNvPr id="3" name="內容佔位符 2"/>
          <p:cNvSpPr>
            <a:spLocks noGrp="1"/>
          </p:cNvSpPr>
          <p:nvPr>
            <p:ph idx="1"/>
            <p:custDataLst>
              <p:tags r:id="rId3"/>
            </p:custDataLst>
          </p:nvPr>
        </p:nvSpPr>
        <p:spPr/>
        <p:txBody>
          <a:bodyPr/>
          <a:lstStyle/>
          <a:p>
            <a:r>
              <a:rPr lang="zh-CN" altLang="zh-HK"/>
              <a:t>（</a:t>
            </a:r>
            <a:r>
              <a:rPr lang="en-US" altLang="zh-CN"/>
              <a:t>1</a:t>
            </a:r>
            <a:r>
              <a:rPr lang="zh-CN" altLang="zh-HK"/>
              <a:t>）反常积分的定义</a:t>
            </a:r>
          </a:p>
          <a:p>
            <a:r>
              <a:rPr lang="zh-CN" altLang="zh-HK"/>
              <a:t>反常积分的本质不是一个积分，</a:t>
            </a:r>
            <a:r>
              <a:rPr lang="zh-CN" altLang="zh-HK" b="1"/>
              <a:t>而是一种极限</a:t>
            </a:r>
            <a:r>
              <a:rPr lang="zh-CN" altLang="zh-HK"/>
              <a:t>！</a:t>
            </a:r>
          </a:p>
          <a:p>
            <a:r>
              <a:rPr lang="zh-CN"/>
              <a:t>无穷积分：</a:t>
            </a:r>
          </a:p>
          <a:p>
            <a:endParaRPr lang="zh-CN"/>
          </a:p>
          <a:p>
            <a:endParaRPr lang="zh-CN"/>
          </a:p>
          <a:p>
            <a:endParaRPr lang="zh-CN"/>
          </a:p>
          <a:p>
            <a:r>
              <a:rPr lang="zh-CN"/>
              <a:t>瑕积分：</a:t>
            </a:r>
          </a:p>
        </p:txBody>
      </p:sp>
      <p:pic>
        <p:nvPicPr>
          <p:cNvPr id="4" name="圖片 3"/>
          <p:cNvPicPr>
            <a:picLocks noChangeAspect="1"/>
          </p:cNvPicPr>
          <p:nvPr/>
        </p:nvPicPr>
        <p:blipFill>
          <a:blip r:embed="rId5"/>
          <a:stretch>
            <a:fillRect/>
          </a:stretch>
        </p:blipFill>
        <p:spPr>
          <a:xfrm>
            <a:off x="2098675" y="2084070"/>
            <a:ext cx="7420610" cy="1901825"/>
          </a:xfrm>
          <a:prstGeom prst="rect">
            <a:avLst/>
          </a:prstGeom>
        </p:spPr>
      </p:pic>
      <p:pic>
        <p:nvPicPr>
          <p:cNvPr id="5" name="圖片 4"/>
          <p:cNvPicPr>
            <a:picLocks noChangeAspect="1"/>
          </p:cNvPicPr>
          <p:nvPr/>
        </p:nvPicPr>
        <p:blipFill>
          <a:blip r:embed="rId6"/>
          <a:stretch>
            <a:fillRect/>
          </a:stretch>
        </p:blipFill>
        <p:spPr>
          <a:xfrm>
            <a:off x="2021840" y="4079875"/>
            <a:ext cx="6908800" cy="1830070"/>
          </a:xfrm>
          <a:prstGeom prst="rect">
            <a:avLst/>
          </a:prstGeom>
        </p:spPr>
      </p:pic>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反常积分</a:t>
            </a:r>
          </a:p>
        </p:txBody>
      </p:sp>
      <p:sp>
        <p:nvSpPr>
          <p:cNvPr id="3" name="內容佔位符 2"/>
          <p:cNvSpPr>
            <a:spLocks noGrp="1"/>
          </p:cNvSpPr>
          <p:nvPr>
            <p:ph idx="1"/>
            <p:custDataLst>
              <p:tags r:id="rId3"/>
            </p:custDataLst>
          </p:nvPr>
        </p:nvSpPr>
        <p:spPr/>
        <p:txBody>
          <a:bodyPr/>
          <a:lstStyle/>
          <a:p>
            <a:r>
              <a:rPr lang="zh-CN" altLang="zh-HK"/>
              <a:t>（</a:t>
            </a:r>
            <a:r>
              <a:rPr lang="en-US" altLang="zh-CN"/>
              <a:t>2</a:t>
            </a:r>
            <a:r>
              <a:rPr lang="zh-CN" altLang="zh-HK"/>
              <a:t>）反常积分的性质</a:t>
            </a:r>
          </a:p>
          <a:p>
            <a:r>
              <a:rPr lang="zh-CN" altLang="zh-HK"/>
              <a:t>由于反常积分本质上是极限，所以极限所具有的性质对反常积分依然成立</a:t>
            </a:r>
          </a:p>
          <a:p>
            <a:r>
              <a:rPr lang="zh-CN"/>
              <a:t>无穷积分的柯西判别法：（瑕积分呢？）</a:t>
            </a:r>
          </a:p>
          <a:p>
            <a:endParaRPr lang="zh-CN"/>
          </a:p>
          <a:p>
            <a:endParaRPr lang="zh-CN"/>
          </a:p>
          <a:p>
            <a:endParaRPr lang="zh-CN"/>
          </a:p>
          <a:p>
            <a:r>
              <a:rPr lang="zh-CN"/>
              <a:t>绝对收敛与条件收敛</a:t>
            </a:r>
          </a:p>
          <a:p>
            <a:endParaRPr lang="zh-CN"/>
          </a:p>
          <a:p>
            <a:endParaRPr lang="zh-CN"/>
          </a:p>
          <a:p>
            <a:endParaRPr lang="zh-CN"/>
          </a:p>
          <a:p>
            <a:endParaRPr lang="zh-CN"/>
          </a:p>
          <a:p>
            <a:pPr marL="0" indent="0">
              <a:buNone/>
            </a:pPr>
            <a:endParaRPr lang="zh-CN"/>
          </a:p>
        </p:txBody>
      </p:sp>
      <p:pic>
        <p:nvPicPr>
          <p:cNvPr id="4" name="圖片 3"/>
          <p:cNvPicPr>
            <a:picLocks noChangeAspect="1"/>
          </p:cNvPicPr>
          <p:nvPr/>
        </p:nvPicPr>
        <p:blipFill>
          <a:blip r:embed="rId5"/>
          <a:stretch>
            <a:fillRect/>
          </a:stretch>
        </p:blipFill>
        <p:spPr>
          <a:xfrm>
            <a:off x="958215" y="2537460"/>
            <a:ext cx="8386445" cy="1418590"/>
          </a:xfrm>
          <a:prstGeom prst="rect">
            <a:avLst/>
          </a:prstGeom>
        </p:spPr>
      </p:pic>
      <p:pic>
        <p:nvPicPr>
          <p:cNvPr id="5" name="圖片 4"/>
          <p:cNvPicPr>
            <a:picLocks noChangeAspect="1"/>
          </p:cNvPicPr>
          <p:nvPr/>
        </p:nvPicPr>
        <p:blipFill>
          <a:blip r:embed="rId6"/>
          <a:stretch>
            <a:fillRect/>
          </a:stretch>
        </p:blipFill>
        <p:spPr>
          <a:xfrm>
            <a:off x="958215" y="4297680"/>
            <a:ext cx="9142730" cy="1516380"/>
          </a:xfrm>
          <a:prstGeom prst="rect">
            <a:avLst/>
          </a:prstGeom>
        </p:spPr>
      </p:pic>
      <p:sp>
        <p:nvSpPr>
          <p:cNvPr id="6" name="文字框 5"/>
          <p:cNvSpPr txBox="1"/>
          <p:nvPr/>
        </p:nvSpPr>
        <p:spPr>
          <a:xfrm>
            <a:off x="968375" y="5929630"/>
            <a:ext cx="606552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这暗示这加绝对值放缩是判断敛散性的一种方法</a:t>
            </a:r>
          </a:p>
        </p:txBody>
      </p:sp>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反常积分</a:t>
            </a:r>
          </a:p>
        </p:txBody>
      </p:sp>
      <p:sp>
        <p:nvSpPr>
          <p:cNvPr id="3" name="內容佔位符 2"/>
          <p:cNvSpPr>
            <a:spLocks noGrp="1"/>
          </p:cNvSpPr>
          <p:nvPr>
            <p:ph idx="1"/>
            <p:custDataLst>
              <p:tags r:id="rId3"/>
            </p:custDataLst>
          </p:nvPr>
        </p:nvSpPr>
        <p:spPr/>
        <p:txBody>
          <a:bodyPr/>
          <a:lstStyle/>
          <a:p>
            <a:r>
              <a:rPr lang="zh-CN" altLang="zh-HK"/>
              <a:t>（</a:t>
            </a:r>
            <a:r>
              <a:rPr lang="en-US" altLang="zh-CN"/>
              <a:t>3</a:t>
            </a:r>
            <a:r>
              <a:rPr lang="zh-CN" altLang="zh-HK"/>
              <a:t>）反常积分的敛散性判别</a:t>
            </a:r>
          </a:p>
          <a:p>
            <a:r>
              <a:rPr lang="en-US" altLang="zh-CN"/>
              <a:t>1.</a:t>
            </a:r>
            <a:r>
              <a:rPr lang="zh-CN"/>
              <a:t>比较原则</a:t>
            </a:r>
          </a:p>
          <a:p>
            <a:endParaRPr lang="zh-CN"/>
          </a:p>
          <a:p>
            <a:r>
              <a:rPr lang="en-US" altLang="zh-CN"/>
              <a:t>2.</a:t>
            </a:r>
          </a:p>
          <a:p>
            <a:endParaRPr lang="en-US" altLang="zh-CN"/>
          </a:p>
          <a:p>
            <a:endParaRPr lang="en-US" altLang="zh-CN"/>
          </a:p>
          <a:p>
            <a:r>
              <a:rPr lang="en-US" altLang="zh-CN"/>
              <a:t>3.</a:t>
            </a:r>
          </a:p>
        </p:txBody>
      </p:sp>
      <p:pic>
        <p:nvPicPr>
          <p:cNvPr id="4" name="圖片 3"/>
          <p:cNvPicPr>
            <a:picLocks noChangeAspect="1"/>
          </p:cNvPicPr>
          <p:nvPr/>
        </p:nvPicPr>
        <p:blipFill>
          <a:blip r:embed="rId5"/>
          <a:stretch>
            <a:fillRect/>
          </a:stretch>
        </p:blipFill>
        <p:spPr>
          <a:xfrm>
            <a:off x="2237105" y="1734820"/>
            <a:ext cx="7106285" cy="854075"/>
          </a:xfrm>
          <a:prstGeom prst="rect">
            <a:avLst/>
          </a:prstGeom>
        </p:spPr>
      </p:pic>
      <p:sp>
        <p:nvSpPr>
          <p:cNvPr id="5" name="文字框 4"/>
          <p:cNvSpPr txBox="1"/>
          <p:nvPr/>
        </p:nvSpPr>
        <p:spPr>
          <a:xfrm>
            <a:off x="9510395" y="1808480"/>
            <a:ext cx="163385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瑕积分的比较原则？</a:t>
            </a:r>
          </a:p>
        </p:txBody>
      </p:sp>
      <p:pic>
        <p:nvPicPr>
          <p:cNvPr id="6" name="圖片 5"/>
          <p:cNvPicPr>
            <a:picLocks noChangeAspect="1"/>
          </p:cNvPicPr>
          <p:nvPr/>
        </p:nvPicPr>
        <p:blipFill>
          <a:blip r:embed="rId6"/>
          <a:stretch>
            <a:fillRect/>
          </a:stretch>
        </p:blipFill>
        <p:spPr>
          <a:xfrm>
            <a:off x="1246505" y="2644140"/>
            <a:ext cx="7905115" cy="1076960"/>
          </a:xfrm>
          <a:prstGeom prst="rect">
            <a:avLst/>
          </a:prstGeom>
        </p:spPr>
      </p:pic>
      <p:sp>
        <p:nvSpPr>
          <p:cNvPr id="7" name="文字框 6"/>
          <p:cNvSpPr txBox="1"/>
          <p:nvPr/>
        </p:nvSpPr>
        <p:spPr>
          <a:xfrm>
            <a:off x="9476740" y="2722245"/>
            <a:ext cx="227139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瑕积分的狄利克雷判别？</a:t>
            </a:r>
          </a:p>
        </p:txBody>
      </p:sp>
      <p:pic>
        <p:nvPicPr>
          <p:cNvPr id="8" name="圖片 7"/>
          <p:cNvPicPr>
            <a:picLocks noChangeAspect="1"/>
          </p:cNvPicPr>
          <p:nvPr/>
        </p:nvPicPr>
        <p:blipFill>
          <a:blip r:embed="rId7"/>
          <a:stretch>
            <a:fillRect/>
          </a:stretch>
        </p:blipFill>
        <p:spPr>
          <a:xfrm>
            <a:off x="1353185" y="3890645"/>
            <a:ext cx="7270115" cy="978535"/>
          </a:xfrm>
          <a:prstGeom prst="rect">
            <a:avLst/>
          </a:prstGeom>
        </p:spPr>
      </p:pic>
      <p:sp>
        <p:nvSpPr>
          <p:cNvPr id="9" name="文字框 8"/>
          <p:cNvSpPr txBox="1"/>
          <p:nvPr/>
        </p:nvSpPr>
        <p:spPr>
          <a:xfrm>
            <a:off x="9545955" y="3702685"/>
            <a:ext cx="214058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瑕积分的阿贝尔判别？</a:t>
            </a:r>
          </a:p>
        </p:txBody>
      </p:sp>
      <p:pic>
        <p:nvPicPr>
          <p:cNvPr id="11" name="圖片 10"/>
          <p:cNvPicPr>
            <a:picLocks noChangeAspect="1"/>
          </p:cNvPicPr>
          <p:nvPr/>
        </p:nvPicPr>
        <p:blipFill>
          <a:blip r:embed="rId8"/>
          <a:stretch>
            <a:fillRect/>
          </a:stretch>
        </p:blipFill>
        <p:spPr>
          <a:xfrm>
            <a:off x="1999615" y="5038725"/>
            <a:ext cx="1437005" cy="1213485"/>
          </a:xfrm>
          <a:prstGeom prst="rect">
            <a:avLst/>
          </a:prstGeom>
        </p:spPr>
      </p:pic>
      <p:pic>
        <p:nvPicPr>
          <p:cNvPr id="12" name="圖片 11"/>
          <p:cNvPicPr>
            <a:picLocks noChangeAspect="1"/>
          </p:cNvPicPr>
          <p:nvPr/>
        </p:nvPicPr>
        <p:blipFill>
          <a:blip r:embed="rId9"/>
          <a:stretch>
            <a:fillRect/>
          </a:stretch>
        </p:blipFill>
        <p:spPr>
          <a:xfrm>
            <a:off x="3681095" y="5125085"/>
            <a:ext cx="1990090" cy="956945"/>
          </a:xfrm>
          <a:prstGeom prst="rect">
            <a:avLst/>
          </a:prstGeom>
        </p:spPr>
      </p:pic>
      <p:sp>
        <p:nvSpPr>
          <p:cNvPr id="13" name="文字框 12"/>
          <p:cNvSpPr txBox="1"/>
          <p:nvPr/>
        </p:nvSpPr>
        <p:spPr>
          <a:xfrm>
            <a:off x="6300470" y="5220335"/>
            <a:ext cx="455930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左边两式的敛散性如何？（</a:t>
            </a:r>
            <a:r>
              <a:rPr kumimoji="0" lang="zh-CN" altLang="zh-HK" sz="1800" b="1" i="0" u="none" strike="noStrike" kern="1200" cap="none" spc="0" normalizeH="0" baseline="0" noProof="0">
                <a:ln>
                  <a:noFill/>
                </a:ln>
                <a:solidFill>
                  <a:prstClr val="black"/>
                </a:solidFill>
                <a:effectLst/>
                <a:uLnTx/>
                <a:uFillTx/>
                <a:latin typeface="Arial"/>
                <a:ea typeface="微软雅黑"/>
                <a:cs typeface="+mn-cs"/>
              </a:rPr>
              <a:t>一定要牢记</a:t>
            </a: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a:t>
            </a:r>
          </a:p>
        </p:txBody>
      </p:sp>
    </p:spTree>
    <p:custDataLst>
      <p:tags r:id="rId1"/>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反常积分</a:t>
            </a:r>
          </a:p>
        </p:txBody>
      </p:sp>
      <p:sp>
        <p:nvSpPr>
          <p:cNvPr id="3" name="內容佔位符 2"/>
          <p:cNvSpPr>
            <a:spLocks noGrp="1"/>
          </p:cNvSpPr>
          <p:nvPr>
            <p:ph idx="1"/>
            <p:custDataLst>
              <p:tags r:id="rId3"/>
            </p:custDataLst>
          </p:nvPr>
        </p:nvSpPr>
        <p:spPr/>
        <p:txBody>
          <a:bodyPr/>
          <a:lstStyle/>
          <a:p>
            <a:r>
              <a:rPr lang="zh-CN" altLang="zh-HK"/>
              <a:t>（</a:t>
            </a:r>
            <a:r>
              <a:rPr lang="en-US" altLang="zh-CN"/>
              <a:t>4</a:t>
            </a:r>
            <a:r>
              <a:rPr lang="zh-CN" altLang="zh-HK"/>
              <a:t>）敛散性判别的一些例子</a:t>
            </a:r>
          </a:p>
          <a:p>
            <a:r>
              <a:rPr lang="zh-CN" altLang="zh-HK"/>
              <a:t>引言：对于一道反常积分的题，可以直接求原函数后求极限来说明敛散性，也可以运用三种原则来说明敛散性，这里举的例子主要运用后一种方法。</a:t>
            </a:r>
          </a:p>
        </p:txBody>
      </p:sp>
      <p:pic>
        <p:nvPicPr>
          <p:cNvPr id="4" name="圖片 3"/>
          <p:cNvPicPr>
            <a:picLocks noChangeAspect="1"/>
          </p:cNvPicPr>
          <p:nvPr/>
        </p:nvPicPr>
        <p:blipFill>
          <a:blip r:embed="rId5"/>
          <a:stretch>
            <a:fillRect/>
          </a:stretch>
        </p:blipFill>
        <p:spPr>
          <a:xfrm>
            <a:off x="1306195" y="2580640"/>
            <a:ext cx="2533650" cy="1143000"/>
          </a:xfrm>
          <a:prstGeom prst="rect">
            <a:avLst/>
          </a:prstGeom>
        </p:spPr>
      </p:pic>
      <p:pic>
        <p:nvPicPr>
          <p:cNvPr id="5" name="圖片 4"/>
          <p:cNvPicPr>
            <a:picLocks noChangeAspect="1"/>
          </p:cNvPicPr>
          <p:nvPr/>
        </p:nvPicPr>
        <p:blipFill>
          <a:blip r:embed="rId6"/>
          <a:stretch>
            <a:fillRect/>
          </a:stretch>
        </p:blipFill>
        <p:spPr>
          <a:xfrm>
            <a:off x="4570095" y="2536190"/>
            <a:ext cx="2698115" cy="1362075"/>
          </a:xfrm>
          <a:prstGeom prst="rect">
            <a:avLst/>
          </a:prstGeom>
        </p:spPr>
      </p:pic>
      <p:pic>
        <p:nvPicPr>
          <p:cNvPr id="6" name="圖片 5"/>
          <p:cNvPicPr>
            <a:picLocks noChangeAspect="1"/>
          </p:cNvPicPr>
          <p:nvPr/>
        </p:nvPicPr>
        <p:blipFill>
          <a:blip r:embed="rId7"/>
          <a:stretch>
            <a:fillRect/>
          </a:stretch>
        </p:blipFill>
        <p:spPr>
          <a:xfrm>
            <a:off x="7898130" y="2673985"/>
            <a:ext cx="2430780" cy="1125855"/>
          </a:xfrm>
          <a:prstGeom prst="rect">
            <a:avLst/>
          </a:prstGeom>
        </p:spPr>
      </p:pic>
      <p:pic>
        <p:nvPicPr>
          <p:cNvPr id="7" name="圖片 6"/>
          <p:cNvPicPr>
            <a:picLocks noChangeAspect="1"/>
          </p:cNvPicPr>
          <p:nvPr/>
        </p:nvPicPr>
        <p:blipFill>
          <a:blip r:embed="rId8"/>
          <a:stretch>
            <a:fillRect/>
          </a:stretch>
        </p:blipFill>
        <p:spPr>
          <a:xfrm>
            <a:off x="1306195" y="4145280"/>
            <a:ext cx="3801745" cy="1455420"/>
          </a:xfrm>
          <a:prstGeom prst="rect">
            <a:avLst/>
          </a:prstGeom>
        </p:spPr>
      </p:pic>
    </p:spTree>
    <p:custDataLst>
      <p:tags r:id="rId1"/>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反常积分</a:t>
            </a:r>
          </a:p>
        </p:txBody>
      </p:sp>
      <p:sp>
        <p:nvSpPr>
          <p:cNvPr id="3" name="內容佔位符 2"/>
          <p:cNvSpPr>
            <a:spLocks noGrp="1"/>
          </p:cNvSpPr>
          <p:nvPr>
            <p:ph idx="1"/>
            <p:custDataLst>
              <p:tags r:id="rId3"/>
            </p:custDataLst>
          </p:nvPr>
        </p:nvSpPr>
        <p:spPr/>
        <p:txBody>
          <a:bodyPr/>
          <a:lstStyle/>
          <a:p>
            <a:r>
              <a:rPr lang="zh-CN" altLang="zh-HK"/>
              <a:t>（</a:t>
            </a:r>
            <a:r>
              <a:rPr lang="en-US" altLang="zh-CN"/>
              <a:t>5</a:t>
            </a:r>
            <a:r>
              <a:rPr lang="zh-CN" altLang="zh-HK"/>
              <a:t>）积分第二中值定理</a:t>
            </a:r>
          </a:p>
        </p:txBody>
      </p:sp>
      <p:pic>
        <p:nvPicPr>
          <p:cNvPr id="4" name="圖片 3"/>
          <p:cNvPicPr>
            <a:picLocks noChangeAspect="1"/>
          </p:cNvPicPr>
          <p:nvPr/>
        </p:nvPicPr>
        <p:blipFill>
          <a:blip r:embed="rId5"/>
          <a:stretch>
            <a:fillRect/>
          </a:stretch>
        </p:blipFill>
        <p:spPr>
          <a:xfrm>
            <a:off x="1476375" y="1657350"/>
            <a:ext cx="8082280" cy="2352040"/>
          </a:xfrm>
          <a:prstGeom prst="rect">
            <a:avLst/>
          </a:prstGeom>
        </p:spPr>
      </p:pic>
      <p:pic>
        <p:nvPicPr>
          <p:cNvPr id="5" name="圖片 4"/>
          <p:cNvPicPr>
            <a:picLocks noChangeAspect="1"/>
          </p:cNvPicPr>
          <p:nvPr/>
        </p:nvPicPr>
        <p:blipFill>
          <a:blip r:embed="rId6"/>
          <a:stretch>
            <a:fillRect/>
          </a:stretch>
        </p:blipFill>
        <p:spPr>
          <a:xfrm>
            <a:off x="1476375" y="4009390"/>
            <a:ext cx="7765415" cy="2748280"/>
          </a:xfrm>
          <a:prstGeom prst="rect">
            <a:avLst/>
          </a:prstGeom>
        </p:spPr>
      </p:pic>
      <p:sp>
        <p:nvSpPr>
          <p:cNvPr id="6" name="文字框 5"/>
          <p:cNvSpPr txBox="1"/>
          <p:nvPr/>
        </p:nvSpPr>
        <p:spPr>
          <a:xfrm>
            <a:off x="9665335" y="4251325"/>
            <a:ext cx="2005330" cy="17532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思考：如何用积分第二中值定理证明狄利克雷判别法？如何用狄利克雷判别法证明阿贝尔判别法？</a:t>
            </a:r>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反常积分</a:t>
            </a:r>
          </a:p>
        </p:txBody>
      </p:sp>
      <p:sp>
        <p:nvSpPr>
          <p:cNvPr id="3" name="內容佔位符 2"/>
          <p:cNvSpPr>
            <a:spLocks noGrp="1"/>
          </p:cNvSpPr>
          <p:nvPr>
            <p:ph idx="1"/>
            <p:custDataLst>
              <p:tags r:id="rId3"/>
            </p:custDataLst>
          </p:nvPr>
        </p:nvSpPr>
        <p:spPr/>
        <p:txBody>
          <a:bodyPr/>
          <a:lstStyle/>
          <a:p>
            <a:r>
              <a:rPr lang="zh-CN" altLang="zh-HK"/>
              <a:t>（</a:t>
            </a:r>
            <a:r>
              <a:rPr lang="en-US" altLang="zh-CN"/>
              <a:t>6</a:t>
            </a:r>
            <a:r>
              <a:rPr lang="zh-CN" altLang="zh-HK"/>
              <a:t>）一些和反常积分有关的性质的证明</a:t>
            </a:r>
          </a:p>
        </p:txBody>
      </p:sp>
      <p:pic>
        <p:nvPicPr>
          <p:cNvPr id="4" name="圖片 3"/>
          <p:cNvPicPr>
            <a:picLocks noChangeAspect="1"/>
          </p:cNvPicPr>
          <p:nvPr/>
        </p:nvPicPr>
        <p:blipFill>
          <a:blip r:embed="rId5"/>
          <a:stretch>
            <a:fillRect/>
          </a:stretch>
        </p:blipFill>
        <p:spPr>
          <a:xfrm>
            <a:off x="1129665" y="1666240"/>
            <a:ext cx="5746115" cy="1955800"/>
          </a:xfrm>
          <a:prstGeom prst="rect">
            <a:avLst/>
          </a:prstGeom>
        </p:spPr>
      </p:pic>
      <p:pic>
        <p:nvPicPr>
          <p:cNvPr id="5" name="圖片 4"/>
          <p:cNvPicPr>
            <a:picLocks noChangeAspect="1"/>
          </p:cNvPicPr>
          <p:nvPr/>
        </p:nvPicPr>
        <p:blipFill>
          <a:blip r:embed="rId6"/>
          <a:stretch>
            <a:fillRect/>
          </a:stretch>
        </p:blipFill>
        <p:spPr>
          <a:xfrm>
            <a:off x="1174115" y="3577590"/>
            <a:ext cx="9116060" cy="588010"/>
          </a:xfrm>
          <a:prstGeom prst="rect">
            <a:avLst/>
          </a:prstGeom>
        </p:spPr>
      </p:pic>
      <p:pic>
        <p:nvPicPr>
          <p:cNvPr id="6" name="圖片 5"/>
          <p:cNvPicPr>
            <a:picLocks noChangeAspect="1"/>
          </p:cNvPicPr>
          <p:nvPr/>
        </p:nvPicPr>
        <p:blipFill>
          <a:blip r:embed="rId7"/>
          <a:stretch>
            <a:fillRect/>
          </a:stretch>
        </p:blipFill>
        <p:spPr>
          <a:xfrm>
            <a:off x="1129665" y="4220210"/>
            <a:ext cx="8251825" cy="758825"/>
          </a:xfrm>
          <a:prstGeom prst="rect">
            <a:avLst/>
          </a:prstGeom>
        </p:spPr>
      </p:pic>
      <p:sp>
        <p:nvSpPr>
          <p:cNvPr id="7" name="文字框 6"/>
          <p:cNvSpPr txBox="1"/>
          <p:nvPr/>
        </p:nvSpPr>
        <p:spPr>
          <a:xfrm>
            <a:off x="7997825" y="1204595"/>
            <a:ext cx="2958465"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这里的目的主要是让大家熟悉处理反常积分的证明题时有哪些常见的手法</a:t>
            </a:r>
          </a:p>
        </p:txBody>
      </p:sp>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数项级数</a:t>
            </a:r>
          </a:p>
        </p:txBody>
      </p:sp>
      <p:sp>
        <p:nvSpPr>
          <p:cNvPr id="3" name="內容佔位符 2"/>
          <p:cNvSpPr>
            <a:spLocks noGrp="1"/>
          </p:cNvSpPr>
          <p:nvPr>
            <p:ph idx="1"/>
            <p:custDataLst>
              <p:tags r:id="rId3"/>
            </p:custDataLst>
          </p:nvPr>
        </p:nvSpPr>
        <p:spPr/>
        <p:txBody>
          <a:bodyPr/>
          <a:lstStyle/>
          <a:p>
            <a:r>
              <a:rPr lang="zh-CN" altLang="zh-HK"/>
              <a:t>（</a:t>
            </a:r>
            <a:r>
              <a:rPr lang="en-US" altLang="zh-CN"/>
              <a:t>1</a:t>
            </a:r>
            <a:r>
              <a:rPr lang="zh-CN" altLang="zh-HK"/>
              <a:t>）正项级数与部分和</a:t>
            </a:r>
          </a:p>
        </p:txBody>
      </p:sp>
      <p:pic>
        <p:nvPicPr>
          <p:cNvPr id="4" name="圖片 3"/>
          <p:cNvPicPr>
            <a:picLocks noChangeAspect="1"/>
          </p:cNvPicPr>
          <p:nvPr/>
        </p:nvPicPr>
        <p:blipFill>
          <a:blip r:embed="rId5"/>
          <a:stretch>
            <a:fillRect/>
          </a:stretch>
        </p:blipFill>
        <p:spPr>
          <a:xfrm>
            <a:off x="1152525" y="1697990"/>
            <a:ext cx="6985000" cy="4733925"/>
          </a:xfrm>
          <a:prstGeom prst="rect">
            <a:avLst/>
          </a:prstGeom>
        </p:spPr>
      </p:pic>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数项级数</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2</a:t>
            </a:r>
            <a:r>
              <a:rPr lang="zh-CN" altLang="zh-HK"/>
              <a:t>）判别敛散性的基本方法</a:t>
            </a:r>
          </a:p>
        </p:txBody>
      </p:sp>
      <p:pic>
        <p:nvPicPr>
          <p:cNvPr id="4" name="圖片 3"/>
          <p:cNvPicPr>
            <a:picLocks noChangeAspect="1"/>
          </p:cNvPicPr>
          <p:nvPr/>
        </p:nvPicPr>
        <p:blipFill>
          <a:blip r:embed="rId5"/>
          <a:stretch>
            <a:fillRect/>
          </a:stretch>
        </p:blipFill>
        <p:spPr>
          <a:xfrm>
            <a:off x="1417320" y="1610995"/>
            <a:ext cx="8740140" cy="2676525"/>
          </a:xfrm>
          <a:prstGeom prst="rect">
            <a:avLst/>
          </a:prstGeom>
        </p:spPr>
      </p:pic>
      <p:pic>
        <p:nvPicPr>
          <p:cNvPr id="5" name="圖片 4"/>
          <p:cNvPicPr>
            <a:picLocks noChangeAspect="1"/>
          </p:cNvPicPr>
          <p:nvPr/>
        </p:nvPicPr>
        <p:blipFill>
          <a:blip r:embed="rId6"/>
          <a:stretch>
            <a:fillRect/>
          </a:stretch>
        </p:blipFill>
        <p:spPr>
          <a:xfrm>
            <a:off x="1417320" y="4330700"/>
            <a:ext cx="8885555" cy="667385"/>
          </a:xfrm>
          <a:prstGeom prst="rect">
            <a:avLst/>
          </a:prstGeom>
        </p:spPr>
      </p:pic>
      <p:pic>
        <p:nvPicPr>
          <p:cNvPr id="6" name="圖片 5"/>
          <p:cNvPicPr>
            <a:picLocks noChangeAspect="1"/>
          </p:cNvPicPr>
          <p:nvPr/>
        </p:nvPicPr>
        <p:blipFill>
          <a:blip r:embed="rId7"/>
          <a:stretch>
            <a:fillRect/>
          </a:stretch>
        </p:blipFill>
        <p:spPr>
          <a:xfrm>
            <a:off x="1417320" y="5078095"/>
            <a:ext cx="10041890" cy="977265"/>
          </a:xfrm>
          <a:prstGeom prst="rect">
            <a:avLst/>
          </a:prstGeom>
        </p:spPr>
      </p:pic>
    </p:spTree>
    <p:custDataLst>
      <p:tags r:id="rId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数项级数</a:t>
            </a:r>
          </a:p>
        </p:txBody>
      </p:sp>
      <p:sp>
        <p:nvSpPr>
          <p:cNvPr id="3" name="內容佔位符 2"/>
          <p:cNvSpPr>
            <a:spLocks noGrp="1"/>
          </p:cNvSpPr>
          <p:nvPr>
            <p:ph idx="1"/>
            <p:custDataLst>
              <p:tags r:id="rId3"/>
            </p:custDataLst>
          </p:nvPr>
        </p:nvSpPr>
        <p:spPr/>
        <p:txBody>
          <a:bodyPr/>
          <a:lstStyle/>
          <a:p>
            <a:r>
              <a:rPr lang="zh-CN" altLang="zh-HK"/>
              <a:t>（</a:t>
            </a:r>
            <a:r>
              <a:rPr lang="en-US" altLang="zh-CN"/>
              <a:t>3</a:t>
            </a:r>
            <a:r>
              <a:rPr lang="zh-CN" altLang="zh-HK"/>
              <a:t>）正项级数的积分检验</a:t>
            </a:r>
          </a:p>
        </p:txBody>
      </p:sp>
      <p:pic>
        <p:nvPicPr>
          <p:cNvPr id="4" name="圖片 3"/>
          <p:cNvPicPr>
            <a:picLocks noChangeAspect="1"/>
          </p:cNvPicPr>
          <p:nvPr/>
        </p:nvPicPr>
        <p:blipFill>
          <a:blip r:embed="rId5"/>
          <a:stretch>
            <a:fillRect/>
          </a:stretch>
        </p:blipFill>
        <p:spPr>
          <a:xfrm>
            <a:off x="1196340" y="1701800"/>
            <a:ext cx="8442960" cy="4737100"/>
          </a:xfrm>
          <a:prstGeom prst="rect">
            <a:avLst/>
          </a:prstGeom>
        </p:spPr>
      </p:pic>
      <p:sp>
        <p:nvSpPr>
          <p:cNvPr id="5" name="文字框 4"/>
          <p:cNvSpPr txBox="1"/>
          <p:nvPr/>
        </p:nvSpPr>
        <p:spPr>
          <a:xfrm>
            <a:off x="9953625" y="2716530"/>
            <a:ext cx="205486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800" b="0" i="0" u="none" strike="noStrike" kern="1200" cap="none" spc="0" normalizeH="0" baseline="0" noProof="0">
                <a:ln>
                  <a:noFill/>
                </a:ln>
                <a:solidFill>
                  <a:prstClr val="black"/>
                </a:solidFill>
                <a:effectLst/>
                <a:uLnTx/>
                <a:uFillTx/>
                <a:latin typeface="Arial"/>
                <a:ea typeface="微软雅黑"/>
                <a:cs typeface="+mn-cs"/>
              </a:rPr>
              <a:t>f(x)</a:t>
            </a:r>
            <a:r>
              <a:rPr kumimoji="0" lang="zh-CN" altLang="en-US" sz="1800" b="1" i="0" u="none" strike="noStrike" kern="1200" cap="none" spc="0" normalizeH="0" baseline="0" noProof="0">
                <a:ln>
                  <a:noFill/>
                </a:ln>
                <a:solidFill>
                  <a:prstClr val="black"/>
                </a:solidFill>
                <a:effectLst/>
                <a:uLnTx/>
                <a:uFillTx/>
                <a:latin typeface="Arial"/>
                <a:ea typeface="微软雅黑"/>
                <a:cs typeface="+mn-cs"/>
              </a:rPr>
              <a:t>为什么一定可积？</a:t>
            </a:r>
          </a:p>
        </p:txBody>
      </p:sp>
      <p:sp>
        <p:nvSpPr>
          <p:cNvPr id="6" name="文字框 5"/>
          <p:cNvSpPr txBox="1"/>
          <p:nvPr/>
        </p:nvSpPr>
        <p:spPr>
          <a:xfrm>
            <a:off x="10028555" y="4019550"/>
            <a:ext cx="1778000"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数列与积分如何建立联系？</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64C74-5524-B4D1-DC25-B2111F74D13D}"/>
              </a:ext>
            </a:extLst>
          </p:cNvPr>
          <p:cNvSpPr>
            <a:spLocks noGrp="1"/>
          </p:cNvSpPr>
          <p:nvPr>
            <p:ph type="title"/>
          </p:nvPr>
        </p:nvSpPr>
        <p:spPr/>
        <p:txBody>
          <a:bodyPr/>
          <a:lstStyle/>
          <a:p>
            <a:r>
              <a:rPr lang="zh-CN" altLang="en-US" dirty="0"/>
              <a:t>黎曼函数的连续性</a:t>
            </a:r>
          </a:p>
        </p:txBody>
      </p:sp>
      <p:pic>
        <p:nvPicPr>
          <p:cNvPr id="4" name="内容占位符 3">
            <a:extLst>
              <a:ext uri="{FF2B5EF4-FFF2-40B4-BE49-F238E27FC236}">
                <a16:creationId xmlns:a16="http://schemas.microsoft.com/office/drawing/2014/main" id="{6C7750B6-D633-EF34-C2C9-9D763F6701F9}"/>
              </a:ext>
            </a:extLst>
          </p:cNvPr>
          <p:cNvPicPr>
            <a:picLocks noGrp="1" noChangeAspect="1"/>
          </p:cNvPicPr>
          <p:nvPr>
            <p:ph idx="1"/>
          </p:nvPr>
        </p:nvPicPr>
        <p:blipFill>
          <a:blip r:embed="rId2"/>
          <a:srcRect l="9464" t="61304" r="11729" b="18044"/>
          <a:stretch>
            <a:fillRect/>
          </a:stretch>
        </p:blipFill>
        <p:spPr>
          <a:xfrm>
            <a:off x="373118" y="1876098"/>
            <a:ext cx="9840339" cy="1792014"/>
          </a:xfrm>
          <a:prstGeom prst="rect">
            <a:avLst/>
          </a:prstGeom>
        </p:spPr>
      </p:pic>
      <p:pic>
        <p:nvPicPr>
          <p:cNvPr id="5" name="图片 4">
            <a:extLst>
              <a:ext uri="{FF2B5EF4-FFF2-40B4-BE49-F238E27FC236}">
                <a16:creationId xmlns:a16="http://schemas.microsoft.com/office/drawing/2014/main" id="{6F79BB15-63DD-E575-96BE-E359D020B3E0}"/>
              </a:ext>
            </a:extLst>
          </p:cNvPr>
          <p:cNvPicPr>
            <a:picLocks noChangeAspect="1"/>
          </p:cNvPicPr>
          <p:nvPr/>
        </p:nvPicPr>
        <p:blipFill>
          <a:blip r:embed="rId3"/>
          <a:srcRect l="13523" t="6206" r="45261" b="84599"/>
          <a:stretch>
            <a:fillRect/>
          </a:stretch>
        </p:blipFill>
        <p:spPr>
          <a:xfrm>
            <a:off x="2611820" y="3292367"/>
            <a:ext cx="5525013" cy="856593"/>
          </a:xfrm>
          <a:prstGeom prst="rect">
            <a:avLst/>
          </a:prstGeom>
        </p:spPr>
      </p:pic>
    </p:spTree>
    <p:extLst>
      <p:ext uri="{BB962C8B-B14F-4D97-AF65-F5344CB8AC3E}">
        <p14:creationId xmlns:p14="http://schemas.microsoft.com/office/powerpoint/2010/main" val="37689833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数项级数</a:t>
            </a:r>
          </a:p>
        </p:txBody>
      </p:sp>
      <p:sp>
        <p:nvSpPr>
          <p:cNvPr id="3" name="內容佔位符 2"/>
          <p:cNvSpPr>
            <a:spLocks noGrp="1"/>
          </p:cNvSpPr>
          <p:nvPr>
            <p:ph idx="1"/>
            <p:custDataLst>
              <p:tags r:id="rId3"/>
            </p:custDataLst>
          </p:nvPr>
        </p:nvSpPr>
        <p:spPr/>
        <p:txBody>
          <a:bodyPr/>
          <a:lstStyle/>
          <a:p>
            <a:r>
              <a:rPr lang="zh-CN" altLang="zh-HK"/>
              <a:t>（</a:t>
            </a:r>
            <a:r>
              <a:rPr lang="en-US" altLang="zh-CN"/>
              <a:t>4</a:t>
            </a:r>
            <a:r>
              <a:rPr lang="zh-CN" altLang="zh-HK"/>
              <a:t>）正项级数的比较检验</a:t>
            </a:r>
          </a:p>
        </p:txBody>
      </p:sp>
      <p:pic>
        <p:nvPicPr>
          <p:cNvPr id="4" name="圖片 3"/>
          <p:cNvPicPr>
            <a:picLocks noChangeAspect="1"/>
          </p:cNvPicPr>
          <p:nvPr/>
        </p:nvPicPr>
        <p:blipFill>
          <a:blip r:embed="rId5"/>
          <a:stretch>
            <a:fillRect/>
          </a:stretch>
        </p:blipFill>
        <p:spPr>
          <a:xfrm>
            <a:off x="254635" y="1785620"/>
            <a:ext cx="6240145" cy="2988945"/>
          </a:xfrm>
          <a:prstGeom prst="rect">
            <a:avLst/>
          </a:prstGeom>
        </p:spPr>
      </p:pic>
      <p:pic>
        <p:nvPicPr>
          <p:cNvPr id="5" name="圖片 4"/>
          <p:cNvPicPr>
            <a:picLocks noChangeAspect="1"/>
          </p:cNvPicPr>
          <p:nvPr/>
        </p:nvPicPr>
        <p:blipFill>
          <a:blip r:embed="rId6"/>
          <a:stretch>
            <a:fillRect/>
          </a:stretch>
        </p:blipFill>
        <p:spPr>
          <a:xfrm>
            <a:off x="6024880" y="1734820"/>
            <a:ext cx="5855335" cy="3812540"/>
          </a:xfrm>
          <a:prstGeom prst="rect">
            <a:avLst/>
          </a:prstGeom>
        </p:spPr>
      </p:pic>
    </p:spTree>
    <p:custDataLst>
      <p:tags r:id="rId1"/>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数项级数</a:t>
            </a:r>
          </a:p>
        </p:txBody>
      </p:sp>
      <p:sp>
        <p:nvSpPr>
          <p:cNvPr id="3" name="內容佔位符 2"/>
          <p:cNvSpPr>
            <a:spLocks noGrp="1"/>
          </p:cNvSpPr>
          <p:nvPr>
            <p:ph idx="1"/>
            <p:custDataLst>
              <p:tags r:id="rId3"/>
            </p:custDataLst>
          </p:nvPr>
        </p:nvSpPr>
        <p:spPr/>
        <p:txBody>
          <a:bodyPr/>
          <a:lstStyle/>
          <a:p>
            <a:r>
              <a:rPr lang="zh-CN" altLang="zh-HK"/>
              <a:t>（</a:t>
            </a:r>
            <a:r>
              <a:rPr lang="en-US" altLang="zh-CN"/>
              <a:t>5</a:t>
            </a:r>
            <a:r>
              <a:rPr lang="zh-CN" altLang="zh-HK"/>
              <a:t>）比值检验</a:t>
            </a:r>
          </a:p>
        </p:txBody>
      </p:sp>
      <p:pic>
        <p:nvPicPr>
          <p:cNvPr id="4" name="圖片 3"/>
          <p:cNvPicPr>
            <a:picLocks noChangeAspect="1"/>
          </p:cNvPicPr>
          <p:nvPr/>
        </p:nvPicPr>
        <p:blipFill>
          <a:blip r:embed="rId5"/>
          <a:stretch>
            <a:fillRect/>
          </a:stretch>
        </p:blipFill>
        <p:spPr>
          <a:xfrm>
            <a:off x="1146810" y="1696085"/>
            <a:ext cx="9655175" cy="4240530"/>
          </a:xfrm>
          <a:prstGeom prst="rect">
            <a:avLst/>
          </a:prstGeom>
        </p:spPr>
      </p:pic>
    </p:spTree>
    <p:custDataLst>
      <p:tags r:id="rId1"/>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数项级数</a:t>
            </a:r>
          </a:p>
        </p:txBody>
      </p:sp>
      <p:sp>
        <p:nvSpPr>
          <p:cNvPr id="3" name="內容佔位符 2"/>
          <p:cNvSpPr>
            <a:spLocks noGrp="1"/>
          </p:cNvSpPr>
          <p:nvPr>
            <p:ph idx="1"/>
            <p:custDataLst>
              <p:tags r:id="rId3"/>
            </p:custDataLst>
          </p:nvPr>
        </p:nvSpPr>
        <p:spPr/>
        <p:txBody>
          <a:bodyPr/>
          <a:lstStyle/>
          <a:p>
            <a:r>
              <a:rPr lang="zh-CN" altLang="zh-HK"/>
              <a:t>（</a:t>
            </a:r>
            <a:r>
              <a:rPr lang="en-US" altLang="zh-CN"/>
              <a:t>6</a:t>
            </a:r>
            <a:r>
              <a:rPr lang="zh-CN" altLang="zh-HK"/>
              <a:t>）根式判别</a:t>
            </a:r>
          </a:p>
        </p:txBody>
      </p:sp>
      <p:pic>
        <p:nvPicPr>
          <p:cNvPr id="4" name="圖片 3"/>
          <p:cNvPicPr>
            <a:picLocks noChangeAspect="1"/>
          </p:cNvPicPr>
          <p:nvPr/>
        </p:nvPicPr>
        <p:blipFill>
          <a:blip r:embed="rId5"/>
          <a:stretch>
            <a:fillRect/>
          </a:stretch>
        </p:blipFill>
        <p:spPr>
          <a:xfrm>
            <a:off x="1169035" y="1626235"/>
            <a:ext cx="9709150" cy="4203700"/>
          </a:xfrm>
          <a:prstGeom prst="rect">
            <a:avLst/>
          </a:prstGeom>
        </p:spPr>
      </p:pic>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数项级数</a:t>
            </a:r>
          </a:p>
        </p:txBody>
      </p:sp>
      <p:sp>
        <p:nvSpPr>
          <p:cNvPr id="3" name="內容佔位符 2"/>
          <p:cNvSpPr>
            <a:spLocks noGrp="1"/>
          </p:cNvSpPr>
          <p:nvPr>
            <p:ph idx="1"/>
            <p:custDataLst>
              <p:tags r:id="rId3"/>
            </p:custDataLst>
          </p:nvPr>
        </p:nvSpPr>
        <p:spPr/>
        <p:txBody>
          <a:bodyPr/>
          <a:lstStyle/>
          <a:p>
            <a:r>
              <a:rPr lang="zh-CN" altLang="zh-HK"/>
              <a:t>（</a:t>
            </a:r>
            <a:r>
              <a:rPr lang="en-US" altLang="zh-CN"/>
              <a:t>7</a:t>
            </a:r>
            <a:r>
              <a:rPr lang="zh-CN" altLang="zh-HK"/>
              <a:t>）交错级数的莱布尼兹判别</a:t>
            </a:r>
          </a:p>
        </p:txBody>
      </p:sp>
      <p:pic>
        <p:nvPicPr>
          <p:cNvPr id="4" name="圖片 3"/>
          <p:cNvPicPr>
            <a:picLocks noChangeAspect="1"/>
          </p:cNvPicPr>
          <p:nvPr/>
        </p:nvPicPr>
        <p:blipFill>
          <a:blip r:embed="rId5"/>
          <a:stretch>
            <a:fillRect/>
          </a:stretch>
        </p:blipFill>
        <p:spPr>
          <a:xfrm>
            <a:off x="1224280" y="1675130"/>
            <a:ext cx="9005570" cy="4604385"/>
          </a:xfrm>
          <a:prstGeom prst="rect">
            <a:avLst/>
          </a:prstGeom>
        </p:spPr>
      </p:pic>
    </p:spTree>
    <p:custDataLst>
      <p:tags r:id="rId1"/>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数项级数</a:t>
            </a:r>
          </a:p>
        </p:txBody>
      </p:sp>
      <p:sp>
        <p:nvSpPr>
          <p:cNvPr id="3" name="內容佔位符 2"/>
          <p:cNvSpPr>
            <a:spLocks noGrp="1"/>
          </p:cNvSpPr>
          <p:nvPr>
            <p:ph idx="1"/>
            <p:custDataLst>
              <p:tags r:id="rId3"/>
            </p:custDataLst>
          </p:nvPr>
        </p:nvSpPr>
        <p:spPr/>
        <p:txBody>
          <a:bodyPr/>
          <a:lstStyle/>
          <a:p>
            <a:r>
              <a:rPr lang="zh-CN" altLang="zh-HK"/>
              <a:t>（</a:t>
            </a:r>
            <a:r>
              <a:rPr lang="en-US" altLang="zh-CN"/>
              <a:t>8</a:t>
            </a:r>
            <a:r>
              <a:rPr lang="zh-CN" altLang="zh-HK"/>
              <a:t>）阿贝尔判别法与狄利克雷判别法</a:t>
            </a:r>
          </a:p>
        </p:txBody>
      </p:sp>
      <p:pic>
        <p:nvPicPr>
          <p:cNvPr id="4" name="圖片 3"/>
          <p:cNvPicPr>
            <a:picLocks noChangeAspect="1"/>
          </p:cNvPicPr>
          <p:nvPr/>
        </p:nvPicPr>
        <p:blipFill>
          <a:blip r:embed="rId5"/>
          <a:stretch>
            <a:fillRect/>
          </a:stretch>
        </p:blipFill>
        <p:spPr>
          <a:xfrm>
            <a:off x="986155" y="1709420"/>
            <a:ext cx="10289540" cy="2193290"/>
          </a:xfrm>
          <a:prstGeom prst="rect">
            <a:avLst/>
          </a:prstGeom>
        </p:spPr>
      </p:pic>
      <p:pic>
        <p:nvPicPr>
          <p:cNvPr id="5" name="圖片 4"/>
          <p:cNvPicPr>
            <a:picLocks noChangeAspect="1"/>
          </p:cNvPicPr>
          <p:nvPr/>
        </p:nvPicPr>
        <p:blipFill>
          <a:blip r:embed="rId6"/>
          <a:stretch>
            <a:fillRect/>
          </a:stretch>
        </p:blipFill>
        <p:spPr>
          <a:xfrm>
            <a:off x="986155" y="4181475"/>
            <a:ext cx="10158730" cy="1679575"/>
          </a:xfrm>
          <a:prstGeom prst="rect">
            <a:avLst/>
          </a:prstGeom>
        </p:spPr>
      </p:pic>
    </p:spTree>
    <p:custDataLst>
      <p:tags r:id="rId1"/>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数项级数</a:t>
            </a:r>
          </a:p>
        </p:txBody>
      </p:sp>
      <p:sp>
        <p:nvSpPr>
          <p:cNvPr id="3" name="內容佔位符 2"/>
          <p:cNvSpPr>
            <a:spLocks noGrp="1"/>
          </p:cNvSpPr>
          <p:nvPr>
            <p:ph idx="1"/>
            <p:custDataLst>
              <p:tags r:id="rId3"/>
            </p:custDataLst>
          </p:nvPr>
        </p:nvSpPr>
        <p:spPr/>
        <p:txBody>
          <a:bodyPr/>
          <a:lstStyle/>
          <a:p>
            <a:r>
              <a:rPr lang="zh-CN" altLang="zh-HK"/>
              <a:t>（</a:t>
            </a:r>
            <a:r>
              <a:rPr lang="en-US" altLang="zh-CN"/>
              <a:t>9</a:t>
            </a:r>
            <a:r>
              <a:rPr lang="zh-CN" altLang="zh-HK"/>
              <a:t>）一些例题</a:t>
            </a:r>
          </a:p>
        </p:txBody>
      </p:sp>
      <p:pic>
        <p:nvPicPr>
          <p:cNvPr id="4" name="圖片 3"/>
          <p:cNvPicPr>
            <a:picLocks noChangeAspect="1"/>
          </p:cNvPicPr>
          <p:nvPr/>
        </p:nvPicPr>
        <p:blipFill>
          <a:blip r:embed="rId5"/>
          <a:stretch>
            <a:fillRect/>
          </a:stretch>
        </p:blipFill>
        <p:spPr>
          <a:xfrm>
            <a:off x="1872615" y="3839845"/>
            <a:ext cx="8702675" cy="1856105"/>
          </a:xfrm>
          <a:prstGeom prst="rect">
            <a:avLst/>
          </a:prstGeom>
        </p:spPr>
      </p:pic>
      <p:pic>
        <p:nvPicPr>
          <p:cNvPr id="5" name="圖片 4"/>
          <p:cNvPicPr>
            <a:picLocks noChangeAspect="1"/>
          </p:cNvPicPr>
          <p:nvPr/>
        </p:nvPicPr>
        <p:blipFill>
          <a:blip r:embed="rId6"/>
          <a:stretch>
            <a:fillRect/>
          </a:stretch>
        </p:blipFill>
        <p:spPr>
          <a:xfrm>
            <a:off x="1952625" y="1957705"/>
            <a:ext cx="1228725" cy="1047750"/>
          </a:xfrm>
          <a:prstGeom prst="rect">
            <a:avLst/>
          </a:prstGeom>
        </p:spPr>
      </p:pic>
      <p:pic>
        <p:nvPicPr>
          <p:cNvPr id="6" name="圖片 5"/>
          <p:cNvPicPr>
            <a:picLocks noChangeAspect="1"/>
          </p:cNvPicPr>
          <p:nvPr/>
        </p:nvPicPr>
        <p:blipFill>
          <a:blip r:embed="rId7"/>
          <a:stretch>
            <a:fillRect/>
          </a:stretch>
        </p:blipFill>
        <p:spPr>
          <a:xfrm>
            <a:off x="4429125" y="1957705"/>
            <a:ext cx="1704975" cy="1057275"/>
          </a:xfrm>
          <a:prstGeom prst="rect">
            <a:avLst/>
          </a:prstGeom>
        </p:spPr>
      </p:pic>
      <p:pic>
        <p:nvPicPr>
          <p:cNvPr id="7" name="圖片 6"/>
          <p:cNvPicPr>
            <a:picLocks noChangeAspect="1"/>
          </p:cNvPicPr>
          <p:nvPr/>
        </p:nvPicPr>
        <p:blipFill>
          <a:blip r:embed="rId8"/>
          <a:stretch>
            <a:fillRect/>
          </a:stretch>
        </p:blipFill>
        <p:spPr>
          <a:xfrm>
            <a:off x="7381875" y="1957705"/>
            <a:ext cx="2124075" cy="1104900"/>
          </a:xfrm>
          <a:prstGeom prst="rect">
            <a:avLst/>
          </a:prstGeom>
        </p:spPr>
      </p:pic>
    </p:spTree>
    <p:custDataLst>
      <p:tags r:id="rId1"/>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微分方程</a:t>
            </a:r>
          </a:p>
        </p:txBody>
      </p:sp>
      <p:sp>
        <p:nvSpPr>
          <p:cNvPr id="3" name="內容佔位符 2"/>
          <p:cNvSpPr>
            <a:spLocks noGrp="1"/>
          </p:cNvSpPr>
          <p:nvPr>
            <p:ph idx="1"/>
            <p:custDataLst>
              <p:tags r:id="rId3"/>
            </p:custDataLst>
          </p:nvPr>
        </p:nvSpPr>
        <p:spPr/>
        <p:txBody>
          <a:bodyPr/>
          <a:lstStyle/>
          <a:p>
            <a:r>
              <a:rPr lang="zh-CN" altLang="zh-HK"/>
              <a:t>（</a:t>
            </a:r>
            <a:r>
              <a:rPr lang="en-US" altLang="zh-CN"/>
              <a:t>1</a:t>
            </a:r>
            <a:r>
              <a:rPr lang="zh-CN" altLang="zh-HK"/>
              <a:t>）一阶线性微分方程的解法</a:t>
            </a:r>
          </a:p>
          <a:p>
            <a:endParaRPr lang="zh-CN" altLang="zh-HK"/>
          </a:p>
          <a:p>
            <a:endParaRPr lang="zh-CN" altLang="zh-HK"/>
          </a:p>
          <a:p>
            <a:endParaRPr lang="zh-CN" altLang="zh-HK"/>
          </a:p>
          <a:p>
            <a:endParaRPr lang="zh-CN" altLang="zh-HK"/>
          </a:p>
          <a:p>
            <a:r>
              <a:rPr lang="zh-CN" altLang="zh-HK"/>
              <a:t>通解：</a:t>
            </a:r>
          </a:p>
        </p:txBody>
      </p:sp>
      <p:pic>
        <p:nvPicPr>
          <p:cNvPr id="4" name="圖片 3"/>
          <p:cNvPicPr>
            <a:picLocks noChangeAspect="1"/>
          </p:cNvPicPr>
          <p:nvPr/>
        </p:nvPicPr>
        <p:blipFill>
          <a:blip r:embed="rId5"/>
          <a:stretch>
            <a:fillRect/>
          </a:stretch>
        </p:blipFill>
        <p:spPr>
          <a:xfrm>
            <a:off x="1318260" y="1682750"/>
            <a:ext cx="8259445" cy="1558290"/>
          </a:xfrm>
          <a:prstGeom prst="rect">
            <a:avLst/>
          </a:prstGeom>
        </p:spPr>
      </p:pic>
      <p:pic>
        <p:nvPicPr>
          <p:cNvPr id="5" name="圖片 4"/>
          <p:cNvPicPr>
            <a:picLocks noChangeAspect="1"/>
          </p:cNvPicPr>
          <p:nvPr/>
        </p:nvPicPr>
        <p:blipFill>
          <a:blip r:embed="rId6"/>
          <a:stretch>
            <a:fillRect/>
          </a:stretch>
        </p:blipFill>
        <p:spPr>
          <a:xfrm>
            <a:off x="1630045" y="3587750"/>
            <a:ext cx="9047480" cy="1256030"/>
          </a:xfrm>
          <a:prstGeom prst="rect">
            <a:avLst/>
          </a:prstGeom>
        </p:spPr>
      </p:pic>
      <p:pic>
        <p:nvPicPr>
          <p:cNvPr id="6" name="圖片 5"/>
          <p:cNvPicPr>
            <a:picLocks noChangeAspect="1"/>
          </p:cNvPicPr>
          <p:nvPr/>
        </p:nvPicPr>
        <p:blipFill>
          <a:blip r:embed="rId7"/>
          <a:stretch>
            <a:fillRect/>
          </a:stretch>
        </p:blipFill>
        <p:spPr>
          <a:xfrm>
            <a:off x="1582420" y="4733925"/>
            <a:ext cx="7106285" cy="1603375"/>
          </a:xfrm>
          <a:prstGeom prst="rect">
            <a:avLst/>
          </a:prstGeom>
        </p:spPr>
      </p:pic>
    </p:spTree>
    <p:custDataLst>
      <p:tags r:id="rId1"/>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微分方程</a:t>
            </a:r>
          </a:p>
        </p:txBody>
      </p:sp>
      <p:sp>
        <p:nvSpPr>
          <p:cNvPr id="3" name="內容佔位符 2"/>
          <p:cNvSpPr>
            <a:spLocks noGrp="1"/>
          </p:cNvSpPr>
          <p:nvPr>
            <p:ph idx="1"/>
            <p:custDataLst>
              <p:tags r:id="rId3"/>
            </p:custDataLst>
          </p:nvPr>
        </p:nvSpPr>
        <p:spPr/>
        <p:txBody>
          <a:bodyPr/>
          <a:lstStyle/>
          <a:p>
            <a:r>
              <a:rPr lang="zh-CN" altLang="zh-HK"/>
              <a:t>（</a:t>
            </a:r>
            <a:r>
              <a:rPr lang="en-US" altLang="zh-CN"/>
              <a:t>2</a:t>
            </a:r>
            <a:r>
              <a:rPr lang="zh-CN" altLang="zh-HK"/>
              <a:t>）可分离变量型微分方程的解法</a:t>
            </a:r>
          </a:p>
        </p:txBody>
      </p:sp>
      <p:pic>
        <p:nvPicPr>
          <p:cNvPr id="4" name="圖片 3"/>
          <p:cNvPicPr>
            <a:picLocks noChangeAspect="1"/>
          </p:cNvPicPr>
          <p:nvPr/>
        </p:nvPicPr>
        <p:blipFill>
          <a:blip r:embed="rId5"/>
          <a:stretch>
            <a:fillRect/>
          </a:stretch>
        </p:blipFill>
        <p:spPr>
          <a:xfrm>
            <a:off x="1774190" y="1831975"/>
            <a:ext cx="3657600" cy="1543050"/>
          </a:xfrm>
          <a:prstGeom prst="rect">
            <a:avLst/>
          </a:prstGeom>
        </p:spPr>
      </p:pic>
      <p:pic>
        <p:nvPicPr>
          <p:cNvPr id="5" name="圖片 4"/>
          <p:cNvPicPr>
            <a:picLocks noChangeAspect="1"/>
          </p:cNvPicPr>
          <p:nvPr/>
        </p:nvPicPr>
        <p:blipFill>
          <a:blip r:embed="rId6"/>
          <a:stretch>
            <a:fillRect/>
          </a:stretch>
        </p:blipFill>
        <p:spPr>
          <a:xfrm>
            <a:off x="1943100" y="3538220"/>
            <a:ext cx="5924550" cy="1676400"/>
          </a:xfrm>
          <a:prstGeom prst="rect">
            <a:avLst/>
          </a:prstGeom>
        </p:spPr>
      </p:pic>
    </p:spTree>
    <p:custDataLst>
      <p:tags r:id="rId1"/>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微分方程</a:t>
            </a:r>
          </a:p>
        </p:txBody>
      </p:sp>
      <p:sp>
        <p:nvSpPr>
          <p:cNvPr id="3" name="內容佔位符 2"/>
          <p:cNvSpPr>
            <a:spLocks noGrp="1"/>
          </p:cNvSpPr>
          <p:nvPr>
            <p:ph idx="1"/>
            <p:custDataLst>
              <p:tags r:id="rId3"/>
            </p:custDataLst>
          </p:nvPr>
        </p:nvSpPr>
        <p:spPr/>
        <p:txBody>
          <a:bodyPr/>
          <a:lstStyle/>
          <a:p>
            <a:r>
              <a:rPr lang="zh-CN" altLang="zh-HK"/>
              <a:t>（</a:t>
            </a:r>
            <a:r>
              <a:rPr lang="en-US" altLang="zh-CN"/>
              <a:t>3</a:t>
            </a:r>
            <a:r>
              <a:rPr lang="zh-CN" altLang="zh-HK"/>
              <a:t>）一些例题</a:t>
            </a:r>
          </a:p>
        </p:txBody>
      </p:sp>
      <p:pic>
        <p:nvPicPr>
          <p:cNvPr id="4" name="圖片 3"/>
          <p:cNvPicPr>
            <a:picLocks noChangeAspect="1"/>
          </p:cNvPicPr>
          <p:nvPr/>
        </p:nvPicPr>
        <p:blipFill>
          <a:blip r:embed="rId5"/>
          <a:stretch>
            <a:fillRect/>
          </a:stretch>
        </p:blipFill>
        <p:spPr>
          <a:xfrm>
            <a:off x="1527175" y="1909445"/>
            <a:ext cx="3409950" cy="933450"/>
          </a:xfrm>
          <a:prstGeom prst="rect">
            <a:avLst/>
          </a:prstGeom>
        </p:spPr>
      </p:pic>
      <p:pic>
        <p:nvPicPr>
          <p:cNvPr id="5" name="圖片 4"/>
          <p:cNvPicPr>
            <a:picLocks noChangeAspect="1"/>
          </p:cNvPicPr>
          <p:nvPr/>
        </p:nvPicPr>
        <p:blipFill>
          <a:blip r:embed="rId6"/>
          <a:stretch>
            <a:fillRect/>
          </a:stretch>
        </p:blipFill>
        <p:spPr>
          <a:xfrm>
            <a:off x="5173345" y="1909445"/>
            <a:ext cx="2619375" cy="895350"/>
          </a:xfrm>
          <a:prstGeom prst="rect">
            <a:avLst/>
          </a:prstGeom>
        </p:spPr>
      </p:pic>
      <p:pic>
        <p:nvPicPr>
          <p:cNvPr id="6" name="圖片 5"/>
          <p:cNvPicPr>
            <a:picLocks noChangeAspect="1"/>
          </p:cNvPicPr>
          <p:nvPr/>
        </p:nvPicPr>
        <p:blipFill>
          <a:blip r:embed="rId7"/>
          <a:stretch>
            <a:fillRect/>
          </a:stretch>
        </p:blipFill>
        <p:spPr>
          <a:xfrm>
            <a:off x="1564005" y="2867025"/>
            <a:ext cx="2305050" cy="1123950"/>
          </a:xfrm>
          <a:prstGeom prst="rect">
            <a:avLst/>
          </a:prstGeom>
        </p:spPr>
      </p:pic>
      <p:pic>
        <p:nvPicPr>
          <p:cNvPr id="7" name="圖片 6"/>
          <p:cNvPicPr>
            <a:picLocks noChangeAspect="1"/>
          </p:cNvPicPr>
          <p:nvPr/>
        </p:nvPicPr>
        <p:blipFill>
          <a:blip r:embed="rId8"/>
          <a:stretch>
            <a:fillRect/>
          </a:stretch>
        </p:blipFill>
        <p:spPr>
          <a:xfrm>
            <a:off x="4780280" y="2993390"/>
            <a:ext cx="4514850" cy="1047750"/>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7C4B9-10F8-BE14-7DB7-58C192386AD3}"/>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BB9A64B-53CF-B5C9-6663-41957C016360}"/>
              </a:ext>
            </a:extLst>
          </p:cNvPr>
          <p:cNvPicPr>
            <a:picLocks noGrp="1" noChangeAspect="1"/>
          </p:cNvPicPr>
          <p:nvPr>
            <p:ph idx="1"/>
          </p:nvPr>
        </p:nvPicPr>
        <p:blipFill>
          <a:blip r:embed="rId2"/>
          <a:stretch>
            <a:fillRect/>
          </a:stretch>
        </p:blipFill>
        <p:spPr>
          <a:xfrm>
            <a:off x="1724938" y="475043"/>
            <a:ext cx="9016634" cy="6265797"/>
          </a:xfrm>
          <a:prstGeom prst="rect">
            <a:avLst/>
          </a:prstGeom>
        </p:spPr>
      </p:pic>
      <p:pic>
        <p:nvPicPr>
          <p:cNvPr id="5" name="图片 4">
            <a:extLst>
              <a:ext uri="{FF2B5EF4-FFF2-40B4-BE49-F238E27FC236}">
                <a16:creationId xmlns:a16="http://schemas.microsoft.com/office/drawing/2014/main" id="{219F98C6-DAAC-BBCD-0C1A-282457769E3D}"/>
              </a:ext>
            </a:extLst>
          </p:cNvPr>
          <p:cNvPicPr>
            <a:picLocks noChangeAspect="1"/>
          </p:cNvPicPr>
          <p:nvPr/>
        </p:nvPicPr>
        <p:blipFill>
          <a:blip r:embed="rId3"/>
          <a:stretch>
            <a:fillRect/>
          </a:stretch>
        </p:blipFill>
        <p:spPr>
          <a:xfrm>
            <a:off x="1161585" y="0"/>
            <a:ext cx="9868829" cy="6858000"/>
          </a:xfrm>
          <a:prstGeom prst="rect">
            <a:avLst/>
          </a:prstGeom>
        </p:spPr>
      </p:pic>
    </p:spTree>
    <p:extLst>
      <p:ext uri="{BB962C8B-B14F-4D97-AF65-F5344CB8AC3E}">
        <p14:creationId xmlns:p14="http://schemas.microsoft.com/office/powerpoint/2010/main" val="66219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D026A-35E3-9BEC-EF68-3C54CDAF47DC}"/>
              </a:ext>
            </a:extLst>
          </p:cNvPr>
          <p:cNvSpPr>
            <a:spLocks noGrp="1"/>
          </p:cNvSpPr>
          <p:nvPr>
            <p:ph type="title"/>
          </p:nvPr>
        </p:nvSpPr>
        <p:spPr/>
        <p:txBody>
          <a:bodyPr/>
          <a:lstStyle/>
          <a:p>
            <a:r>
              <a:rPr lang="zh-CN" altLang="en-US" dirty="0"/>
              <a:t>嵌套函数的极限</a:t>
            </a:r>
          </a:p>
        </p:txBody>
      </p:sp>
      <p:pic>
        <p:nvPicPr>
          <p:cNvPr id="4" name="内容占位符 3">
            <a:extLst>
              <a:ext uri="{FF2B5EF4-FFF2-40B4-BE49-F238E27FC236}">
                <a16:creationId xmlns:a16="http://schemas.microsoft.com/office/drawing/2014/main" id="{3D166BC9-CB15-8A40-C16E-D376D95275C2}"/>
              </a:ext>
            </a:extLst>
          </p:cNvPr>
          <p:cNvPicPr>
            <a:picLocks noGrp="1" noChangeAspect="1"/>
          </p:cNvPicPr>
          <p:nvPr>
            <p:ph idx="1"/>
          </p:nvPr>
        </p:nvPicPr>
        <p:blipFill>
          <a:blip r:embed="rId2"/>
          <a:stretch>
            <a:fillRect/>
          </a:stretch>
        </p:blipFill>
        <p:spPr>
          <a:xfrm>
            <a:off x="1212467" y="1825625"/>
            <a:ext cx="9767065" cy="4351338"/>
          </a:xfrm>
          <a:prstGeom prst="rect">
            <a:avLst/>
          </a:prstGeom>
        </p:spPr>
      </p:pic>
    </p:spTree>
    <p:extLst>
      <p:ext uri="{BB962C8B-B14F-4D97-AF65-F5344CB8AC3E}">
        <p14:creationId xmlns:p14="http://schemas.microsoft.com/office/powerpoint/2010/main" val="2676058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B1D9F-1573-3585-F234-ED8D1FA41FF0}"/>
              </a:ext>
            </a:extLst>
          </p:cNvPr>
          <p:cNvSpPr>
            <a:spLocks noGrp="1"/>
          </p:cNvSpPr>
          <p:nvPr>
            <p:ph type="title"/>
          </p:nvPr>
        </p:nvSpPr>
        <p:spPr/>
        <p:txBody>
          <a:bodyPr/>
          <a:lstStyle/>
          <a:p>
            <a:r>
              <a:rPr lang="zh-CN" altLang="en-US" dirty="0"/>
              <a:t>渐近线</a:t>
            </a:r>
          </a:p>
        </p:txBody>
      </p:sp>
      <p:pic>
        <p:nvPicPr>
          <p:cNvPr id="4" name="内容占位符 3">
            <a:extLst>
              <a:ext uri="{FF2B5EF4-FFF2-40B4-BE49-F238E27FC236}">
                <a16:creationId xmlns:a16="http://schemas.microsoft.com/office/drawing/2014/main" id="{F3DD2B56-8733-1D01-6406-1F974126A6A4}"/>
              </a:ext>
            </a:extLst>
          </p:cNvPr>
          <p:cNvPicPr>
            <a:picLocks noGrp="1" noChangeAspect="1"/>
          </p:cNvPicPr>
          <p:nvPr>
            <p:ph idx="1"/>
          </p:nvPr>
        </p:nvPicPr>
        <p:blipFill>
          <a:blip r:embed="rId2"/>
          <a:stretch>
            <a:fillRect/>
          </a:stretch>
        </p:blipFill>
        <p:spPr>
          <a:xfrm>
            <a:off x="2431597" y="1825625"/>
            <a:ext cx="7328806" cy="4351338"/>
          </a:xfrm>
          <a:prstGeom prst="rect">
            <a:avLst/>
          </a:prstGeom>
        </p:spPr>
      </p:pic>
      <p:pic>
        <p:nvPicPr>
          <p:cNvPr id="5" name="图片 4">
            <a:extLst>
              <a:ext uri="{FF2B5EF4-FFF2-40B4-BE49-F238E27FC236}">
                <a16:creationId xmlns:a16="http://schemas.microsoft.com/office/drawing/2014/main" id="{F9EECC62-EF5F-DB81-2470-AB8285ABF8A7}"/>
              </a:ext>
            </a:extLst>
          </p:cNvPr>
          <p:cNvPicPr>
            <a:picLocks noChangeAspect="1"/>
          </p:cNvPicPr>
          <p:nvPr/>
        </p:nvPicPr>
        <p:blipFill>
          <a:blip r:embed="rId3"/>
          <a:stretch>
            <a:fillRect/>
          </a:stretch>
        </p:blipFill>
        <p:spPr>
          <a:xfrm>
            <a:off x="1227076" y="2921424"/>
            <a:ext cx="10400000" cy="3390476"/>
          </a:xfrm>
          <a:prstGeom prst="rect">
            <a:avLst/>
          </a:prstGeom>
        </p:spPr>
      </p:pic>
    </p:spTree>
    <p:extLst>
      <p:ext uri="{BB962C8B-B14F-4D97-AF65-F5344CB8AC3E}">
        <p14:creationId xmlns:p14="http://schemas.microsoft.com/office/powerpoint/2010/main" val="13652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E762C-EAD1-0BFA-553F-A5BF2B098E04}"/>
              </a:ext>
            </a:extLst>
          </p:cNvPr>
          <p:cNvSpPr>
            <a:spLocks noGrp="1"/>
          </p:cNvSpPr>
          <p:nvPr>
            <p:ph type="title"/>
          </p:nvPr>
        </p:nvSpPr>
        <p:spPr/>
        <p:txBody>
          <a:bodyPr/>
          <a:lstStyle/>
          <a:p>
            <a:r>
              <a:rPr lang="zh-CN" altLang="en-US" dirty="0"/>
              <a:t>数列极限</a:t>
            </a:r>
          </a:p>
        </p:txBody>
      </p:sp>
      <p:pic>
        <p:nvPicPr>
          <p:cNvPr id="4" name="内容占位符 3">
            <a:extLst>
              <a:ext uri="{FF2B5EF4-FFF2-40B4-BE49-F238E27FC236}">
                <a16:creationId xmlns:a16="http://schemas.microsoft.com/office/drawing/2014/main" id="{5F9D61C4-1503-3445-D149-A2D48FAE10FA}"/>
              </a:ext>
            </a:extLst>
          </p:cNvPr>
          <p:cNvPicPr>
            <a:picLocks noGrp="1" noChangeAspect="1"/>
          </p:cNvPicPr>
          <p:nvPr>
            <p:ph idx="1"/>
          </p:nvPr>
        </p:nvPicPr>
        <p:blipFill>
          <a:blip r:embed="rId2"/>
          <a:stretch>
            <a:fillRect/>
          </a:stretch>
        </p:blipFill>
        <p:spPr>
          <a:xfrm>
            <a:off x="1976343" y="1825625"/>
            <a:ext cx="8239314" cy="4351338"/>
          </a:xfrm>
          <a:prstGeom prst="rect">
            <a:avLst/>
          </a:prstGeom>
        </p:spPr>
      </p:pic>
    </p:spTree>
    <p:extLst>
      <p:ext uri="{BB962C8B-B14F-4D97-AF65-F5344CB8AC3E}">
        <p14:creationId xmlns:p14="http://schemas.microsoft.com/office/powerpoint/2010/main" val="231948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36795-C904-C306-FE25-1ACF7CCF65CC}"/>
              </a:ext>
            </a:extLst>
          </p:cNvPr>
          <p:cNvSpPr>
            <a:spLocks noGrp="1"/>
          </p:cNvSpPr>
          <p:nvPr>
            <p:ph type="title"/>
          </p:nvPr>
        </p:nvSpPr>
        <p:spPr/>
        <p:txBody>
          <a:bodyPr/>
          <a:lstStyle/>
          <a:p>
            <a:r>
              <a:rPr lang="zh-CN" altLang="en-US" dirty="0"/>
              <a:t>重要结论：海涅定理</a:t>
            </a:r>
          </a:p>
        </p:txBody>
      </p:sp>
      <p:pic>
        <p:nvPicPr>
          <p:cNvPr id="4" name="内容占位符 3">
            <a:extLst>
              <a:ext uri="{FF2B5EF4-FFF2-40B4-BE49-F238E27FC236}">
                <a16:creationId xmlns:a16="http://schemas.microsoft.com/office/drawing/2014/main" id="{D0646241-7D30-A506-526B-B74A5F1697E3}"/>
              </a:ext>
            </a:extLst>
          </p:cNvPr>
          <p:cNvPicPr>
            <a:picLocks noGrp="1" noChangeAspect="1"/>
          </p:cNvPicPr>
          <p:nvPr>
            <p:ph idx="1"/>
          </p:nvPr>
        </p:nvPicPr>
        <p:blipFill>
          <a:blip r:embed="rId2"/>
          <a:stretch>
            <a:fillRect/>
          </a:stretch>
        </p:blipFill>
        <p:spPr>
          <a:xfrm>
            <a:off x="1040959" y="1825625"/>
            <a:ext cx="10110081" cy="4351338"/>
          </a:xfrm>
          <a:prstGeom prst="rect">
            <a:avLst/>
          </a:prstGeom>
        </p:spPr>
      </p:pic>
    </p:spTree>
    <p:extLst>
      <p:ext uri="{BB962C8B-B14F-4D97-AF65-F5344CB8AC3E}">
        <p14:creationId xmlns:p14="http://schemas.microsoft.com/office/powerpoint/2010/main" val="1049764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25402-245B-B3F6-9140-896AAE6AEFAA}"/>
              </a:ext>
            </a:extLst>
          </p:cNvPr>
          <p:cNvSpPr>
            <a:spLocks noGrp="1"/>
          </p:cNvSpPr>
          <p:nvPr>
            <p:ph type="title"/>
          </p:nvPr>
        </p:nvSpPr>
        <p:spPr/>
        <p:txBody>
          <a:bodyPr/>
          <a:lstStyle/>
          <a:p>
            <a:r>
              <a:rPr lang="zh-CN" altLang="en-US" dirty="0"/>
              <a:t>证明</a:t>
            </a:r>
            <a:br>
              <a:rPr lang="en-US" altLang="zh-CN" dirty="0"/>
            </a:br>
            <a:endParaRPr lang="zh-CN" altLang="en-US" dirty="0"/>
          </a:p>
        </p:txBody>
      </p:sp>
      <p:pic>
        <p:nvPicPr>
          <p:cNvPr id="4" name="内容占位符 3">
            <a:extLst>
              <a:ext uri="{FF2B5EF4-FFF2-40B4-BE49-F238E27FC236}">
                <a16:creationId xmlns:a16="http://schemas.microsoft.com/office/drawing/2014/main" id="{2509F61B-2A35-726B-B710-09D80EC1598D}"/>
              </a:ext>
            </a:extLst>
          </p:cNvPr>
          <p:cNvPicPr>
            <a:picLocks noGrp="1" noChangeAspect="1"/>
          </p:cNvPicPr>
          <p:nvPr>
            <p:ph idx="1"/>
          </p:nvPr>
        </p:nvPicPr>
        <p:blipFill>
          <a:blip r:embed="rId2"/>
          <a:stretch>
            <a:fillRect/>
          </a:stretch>
        </p:blipFill>
        <p:spPr>
          <a:xfrm>
            <a:off x="1762570" y="1946494"/>
            <a:ext cx="7437147" cy="4351338"/>
          </a:xfrm>
          <a:prstGeom prst="rect">
            <a:avLst/>
          </a:prstGeom>
        </p:spPr>
      </p:pic>
      <p:pic>
        <p:nvPicPr>
          <p:cNvPr id="5" name="图片 4">
            <a:extLst>
              <a:ext uri="{FF2B5EF4-FFF2-40B4-BE49-F238E27FC236}">
                <a16:creationId xmlns:a16="http://schemas.microsoft.com/office/drawing/2014/main" id="{7E953790-1E01-A8FE-CA58-D65ED853E956}"/>
              </a:ext>
            </a:extLst>
          </p:cNvPr>
          <p:cNvPicPr>
            <a:picLocks noChangeAspect="1"/>
          </p:cNvPicPr>
          <p:nvPr/>
        </p:nvPicPr>
        <p:blipFill>
          <a:blip r:embed="rId3"/>
          <a:stretch>
            <a:fillRect/>
          </a:stretch>
        </p:blipFill>
        <p:spPr>
          <a:xfrm>
            <a:off x="2049517" y="1743240"/>
            <a:ext cx="8597462" cy="4247738"/>
          </a:xfrm>
          <a:prstGeom prst="rect">
            <a:avLst/>
          </a:prstGeom>
        </p:spPr>
      </p:pic>
    </p:spTree>
    <p:extLst>
      <p:ext uri="{BB962C8B-B14F-4D97-AF65-F5344CB8AC3E}">
        <p14:creationId xmlns:p14="http://schemas.microsoft.com/office/powerpoint/2010/main" val="229907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7C510-620E-D9D0-0DA9-11A32660464F}"/>
              </a:ext>
            </a:extLst>
          </p:cNvPr>
          <p:cNvSpPr>
            <a:spLocks noGrp="1"/>
          </p:cNvSpPr>
          <p:nvPr>
            <p:ph type="title"/>
          </p:nvPr>
        </p:nvSpPr>
        <p:spPr/>
        <p:txBody>
          <a:bodyPr/>
          <a:lstStyle/>
          <a:p>
            <a:r>
              <a:rPr lang="en-US" altLang="zh-CN" dirty="0"/>
              <a:t>1.Limit </a:t>
            </a:r>
            <a:endParaRPr lang="zh-CN" altLang="en-US" dirty="0"/>
          </a:p>
        </p:txBody>
      </p:sp>
      <p:pic>
        <p:nvPicPr>
          <p:cNvPr id="4" name="内容占位符 3">
            <a:extLst>
              <a:ext uri="{FF2B5EF4-FFF2-40B4-BE49-F238E27FC236}">
                <a16:creationId xmlns:a16="http://schemas.microsoft.com/office/drawing/2014/main" id="{E323228C-3546-C875-6828-AD34098EF2FD}"/>
              </a:ext>
            </a:extLst>
          </p:cNvPr>
          <p:cNvPicPr>
            <a:picLocks noGrp="1" noChangeAspect="1"/>
          </p:cNvPicPr>
          <p:nvPr>
            <p:ph idx="1"/>
          </p:nvPr>
        </p:nvPicPr>
        <p:blipFill>
          <a:blip r:embed="rId2"/>
          <a:stretch>
            <a:fillRect/>
          </a:stretch>
        </p:blipFill>
        <p:spPr>
          <a:xfrm>
            <a:off x="1755072" y="1904453"/>
            <a:ext cx="8681856" cy="4351338"/>
          </a:xfrm>
          <a:prstGeom prst="rect">
            <a:avLst/>
          </a:prstGeom>
        </p:spPr>
      </p:pic>
    </p:spTree>
    <p:extLst>
      <p:ext uri="{BB962C8B-B14F-4D97-AF65-F5344CB8AC3E}">
        <p14:creationId xmlns:p14="http://schemas.microsoft.com/office/powerpoint/2010/main" val="3738086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21034-4B2E-4E51-A6B4-71BEC1070768}"/>
              </a:ext>
            </a:extLst>
          </p:cNvPr>
          <p:cNvSpPr>
            <a:spLocks noGrp="1"/>
          </p:cNvSpPr>
          <p:nvPr>
            <p:ph type="title"/>
          </p:nvPr>
        </p:nvSpPr>
        <p:spPr/>
        <p:txBody>
          <a:bodyPr/>
          <a:lstStyle/>
          <a:p>
            <a:r>
              <a:rPr lang="zh-CN" altLang="en-US" dirty="0"/>
              <a:t>有界数列的最值设定</a:t>
            </a:r>
          </a:p>
        </p:txBody>
      </p:sp>
      <p:pic>
        <p:nvPicPr>
          <p:cNvPr id="4" name="内容占位符 3">
            <a:extLst>
              <a:ext uri="{FF2B5EF4-FFF2-40B4-BE49-F238E27FC236}">
                <a16:creationId xmlns:a16="http://schemas.microsoft.com/office/drawing/2014/main" id="{16015FB7-2FA2-6677-DD1A-5A01353B84E5}"/>
              </a:ext>
            </a:extLst>
          </p:cNvPr>
          <p:cNvPicPr>
            <a:picLocks noGrp="1" noChangeAspect="1"/>
          </p:cNvPicPr>
          <p:nvPr>
            <p:ph idx="1"/>
          </p:nvPr>
        </p:nvPicPr>
        <p:blipFill>
          <a:blip r:embed="rId2"/>
          <a:stretch>
            <a:fillRect/>
          </a:stretch>
        </p:blipFill>
        <p:spPr>
          <a:xfrm>
            <a:off x="838200" y="1828427"/>
            <a:ext cx="10515600" cy="4345733"/>
          </a:xfrm>
          <a:prstGeom prst="rect">
            <a:avLst/>
          </a:prstGeom>
        </p:spPr>
      </p:pic>
    </p:spTree>
    <p:extLst>
      <p:ext uri="{BB962C8B-B14F-4D97-AF65-F5344CB8AC3E}">
        <p14:creationId xmlns:p14="http://schemas.microsoft.com/office/powerpoint/2010/main" val="3396574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60E673-A5C0-1A9B-EE66-73D3B19917E3}"/>
              </a:ext>
            </a:extLst>
          </p:cNvPr>
          <p:cNvSpPr>
            <a:spLocks noGrp="1"/>
          </p:cNvSpPr>
          <p:nvPr>
            <p:ph type="title"/>
          </p:nvPr>
        </p:nvSpPr>
        <p:spPr/>
        <p:txBody>
          <a:bodyPr/>
          <a:lstStyle/>
          <a:p>
            <a:r>
              <a:rPr lang="zh-CN" altLang="en-US" dirty="0"/>
              <a:t>微分</a:t>
            </a:r>
            <a:r>
              <a:rPr lang="en-US" altLang="zh-CN" dirty="0"/>
              <a:t>differentiable</a:t>
            </a:r>
            <a:endParaRPr lang="zh-CN" altLang="en-US" dirty="0"/>
          </a:p>
        </p:txBody>
      </p:sp>
      <p:pic>
        <p:nvPicPr>
          <p:cNvPr id="4" name="内容占位符 3">
            <a:extLst>
              <a:ext uri="{FF2B5EF4-FFF2-40B4-BE49-F238E27FC236}">
                <a16:creationId xmlns:a16="http://schemas.microsoft.com/office/drawing/2014/main" id="{99C14AEE-0B49-A497-B849-B11CA21CC53B}"/>
              </a:ext>
            </a:extLst>
          </p:cNvPr>
          <p:cNvPicPr>
            <a:picLocks noGrp="1" noChangeAspect="1"/>
          </p:cNvPicPr>
          <p:nvPr>
            <p:ph idx="1"/>
          </p:nvPr>
        </p:nvPicPr>
        <p:blipFill>
          <a:blip r:embed="rId2"/>
          <a:stretch>
            <a:fillRect/>
          </a:stretch>
        </p:blipFill>
        <p:spPr>
          <a:xfrm>
            <a:off x="838200" y="2059603"/>
            <a:ext cx="10515600" cy="3883381"/>
          </a:xfrm>
          <a:prstGeom prst="rect">
            <a:avLst/>
          </a:prstGeom>
        </p:spPr>
      </p:pic>
    </p:spTree>
    <p:extLst>
      <p:ext uri="{BB962C8B-B14F-4D97-AF65-F5344CB8AC3E}">
        <p14:creationId xmlns:p14="http://schemas.microsoft.com/office/powerpoint/2010/main" val="1932233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6781E-75E6-B0D7-0899-7E8988F6F4F5}"/>
              </a:ext>
            </a:extLst>
          </p:cNvPr>
          <p:cNvSpPr>
            <a:spLocks noGrp="1"/>
          </p:cNvSpPr>
          <p:nvPr>
            <p:ph type="title"/>
          </p:nvPr>
        </p:nvSpPr>
        <p:spPr/>
        <p:txBody>
          <a:bodyPr/>
          <a:lstStyle/>
          <a:p>
            <a:r>
              <a:rPr lang="zh-CN" altLang="en-US" dirty="0"/>
              <a:t>微分函数</a:t>
            </a:r>
            <a:r>
              <a:rPr lang="en-US" altLang="zh-CN" dirty="0"/>
              <a:t>——</a:t>
            </a:r>
            <a:r>
              <a:rPr lang="zh-CN" altLang="en-US" dirty="0"/>
              <a:t>导数</a:t>
            </a:r>
          </a:p>
        </p:txBody>
      </p:sp>
      <p:pic>
        <p:nvPicPr>
          <p:cNvPr id="4" name="内容占位符 3">
            <a:extLst>
              <a:ext uri="{FF2B5EF4-FFF2-40B4-BE49-F238E27FC236}">
                <a16:creationId xmlns:a16="http://schemas.microsoft.com/office/drawing/2014/main" id="{66C6F9C2-D465-49BE-604A-DCA069DA98F5}"/>
              </a:ext>
            </a:extLst>
          </p:cNvPr>
          <p:cNvPicPr>
            <a:picLocks noGrp="1" noChangeAspect="1"/>
          </p:cNvPicPr>
          <p:nvPr>
            <p:ph idx="1"/>
          </p:nvPr>
        </p:nvPicPr>
        <p:blipFill>
          <a:blip r:embed="rId2"/>
          <a:stretch>
            <a:fillRect/>
          </a:stretch>
        </p:blipFill>
        <p:spPr>
          <a:xfrm>
            <a:off x="838200" y="2045807"/>
            <a:ext cx="10515600" cy="3910974"/>
          </a:xfrm>
          <a:prstGeom prst="rect">
            <a:avLst/>
          </a:prstGeom>
        </p:spPr>
      </p:pic>
    </p:spTree>
    <p:extLst>
      <p:ext uri="{BB962C8B-B14F-4D97-AF65-F5344CB8AC3E}">
        <p14:creationId xmlns:p14="http://schemas.microsoft.com/office/powerpoint/2010/main" val="69350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D761-036B-6727-3695-CA203F9FD974}"/>
              </a:ext>
            </a:extLst>
          </p:cNvPr>
          <p:cNvSpPr>
            <a:spLocks noGrp="1"/>
          </p:cNvSpPr>
          <p:nvPr>
            <p:ph type="title"/>
          </p:nvPr>
        </p:nvSpPr>
        <p:spPr/>
        <p:txBody>
          <a:bodyPr/>
          <a:lstStyle/>
          <a:p>
            <a:r>
              <a:rPr lang="zh-CN" altLang="en-US" dirty="0"/>
              <a:t>结论：可导一定连续，但导函数不一定连续</a:t>
            </a:r>
          </a:p>
        </p:txBody>
      </p:sp>
      <p:pic>
        <p:nvPicPr>
          <p:cNvPr id="4" name="内容占位符 3">
            <a:extLst>
              <a:ext uri="{FF2B5EF4-FFF2-40B4-BE49-F238E27FC236}">
                <a16:creationId xmlns:a16="http://schemas.microsoft.com/office/drawing/2014/main" id="{A69E4EFD-DFD5-9A99-5E9E-FB6D1A38E792}"/>
              </a:ext>
            </a:extLst>
          </p:cNvPr>
          <p:cNvPicPr>
            <a:picLocks noGrp="1" noChangeAspect="1"/>
          </p:cNvPicPr>
          <p:nvPr>
            <p:ph idx="1"/>
          </p:nvPr>
        </p:nvPicPr>
        <p:blipFill>
          <a:blip r:embed="rId2"/>
          <a:stretch>
            <a:fillRect/>
          </a:stretch>
        </p:blipFill>
        <p:spPr>
          <a:xfrm>
            <a:off x="1705885" y="1231515"/>
            <a:ext cx="8373537" cy="1655832"/>
          </a:xfrm>
          <a:prstGeom prst="rect">
            <a:avLst/>
          </a:prstGeom>
        </p:spPr>
      </p:pic>
      <p:pic>
        <p:nvPicPr>
          <p:cNvPr id="5" name="图片 4">
            <a:extLst>
              <a:ext uri="{FF2B5EF4-FFF2-40B4-BE49-F238E27FC236}">
                <a16:creationId xmlns:a16="http://schemas.microsoft.com/office/drawing/2014/main" id="{74A660CC-6813-4BA0-CE21-EA84EE118CAF}"/>
              </a:ext>
            </a:extLst>
          </p:cNvPr>
          <p:cNvPicPr>
            <a:picLocks noChangeAspect="1"/>
          </p:cNvPicPr>
          <p:nvPr/>
        </p:nvPicPr>
        <p:blipFill>
          <a:blip r:embed="rId3"/>
          <a:stretch>
            <a:fillRect/>
          </a:stretch>
        </p:blipFill>
        <p:spPr>
          <a:xfrm>
            <a:off x="1918138" y="2887347"/>
            <a:ext cx="9233338" cy="4259040"/>
          </a:xfrm>
          <a:prstGeom prst="rect">
            <a:avLst/>
          </a:prstGeom>
        </p:spPr>
      </p:pic>
    </p:spTree>
    <p:extLst>
      <p:ext uri="{BB962C8B-B14F-4D97-AF65-F5344CB8AC3E}">
        <p14:creationId xmlns:p14="http://schemas.microsoft.com/office/powerpoint/2010/main" val="1205541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B7669E-FC05-22E2-695C-6998383FD629}"/>
              </a:ext>
            </a:extLst>
          </p:cNvPr>
          <p:cNvSpPr>
            <a:spLocks noGrp="1"/>
          </p:cNvSpPr>
          <p:nvPr>
            <p:ph type="title"/>
          </p:nvPr>
        </p:nvSpPr>
        <p:spPr/>
        <p:txBody>
          <a:bodyPr/>
          <a:lstStyle/>
          <a:p>
            <a:r>
              <a:rPr lang="en-US" altLang="zh-CN" dirty="0"/>
              <a:t>Chain rule</a:t>
            </a:r>
            <a:endParaRPr lang="zh-CN" altLang="en-US" dirty="0"/>
          </a:p>
        </p:txBody>
      </p:sp>
      <p:pic>
        <p:nvPicPr>
          <p:cNvPr id="4" name="内容占位符 3">
            <a:extLst>
              <a:ext uri="{FF2B5EF4-FFF2-40B4-BE49-F238E27FC236}">
                <a16:creationId xmlns:a16="http://schemas.microsoft.com/office/drawing/2014/main" id="{C1F77121-CE70-E69D-6034-9624FD42E8DC}"/>
              </a:ext>
            </a:extLst>
          </p:cNvPr>
          <p:cNvPicPr>
            <a:picLocks noGrp="1" noChangeAspect="1"/>
          </p:cNvPicPr>
          <p:nvPr>
            <p:ph idx="1"/>
          </p:nvPr>
        </p:nvPicPr>
        <p:blipFill>
          <a:blip r:embed="rId2"/>
          <a:srcRect l="3752" t="15290" r="4004" b="14542"/>
          <a:stretch>
            <a:fillRect/>
          </a:stretch>
        </p:blipFill>
        <p:spPr>
          <a:xfrm>
            <a:off x="1818289" y="1860331"/>
            <a:ext cx="8762761" cy="4632544"/>
          </a:xfrm>
          <a:prstGeom prst="rect">
            <a:avLst/>
          </a:prstGeom>
        </p:spPr>
      </p:pic>
    </p:spTree>
    <p:extLst>
      <p:ext uri="{BB962C8B-B14F-4D97-AF65-F5344CB8AC3E}">
        <p14:creationId xmlns:p14="http://schemas.microsoft.com/office/powerpoint/2010/main" val="1285415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79BE1-B053-426B-2E2A-EDB13309578A}"/>
              </a:ext>
            </a:extLst>
          </p:cNvPr>
          <p:cNvSpPr>
            <a:spLocks noGrp="1"/>
          </p:cNvSpPr>
          <p:nvPr>
            <p:ph type="title"/>
          </p:nvPr>
        </p:nvSpPr>
        <p:spPr/>
        <p:txBody>
          <a:bodyPr/>
          <a:lstStyle/>
          <a:p>
            <a:r>
              <a:rPr lang="zh-CN" altLang="en-US" dirty="0"/>
              <a:t>练习</a:t>
            </a:r>
          </a:p>
        </p:txBody>
      </p:sp>
      <p:pic>
        <p:nvPicPr>
          <p:cNvPr id="4" name="内容占位符 3">
            <a:extLst>
              <a:ext uri="{FF2B5EF4-FFF2-40B4-BE49-F238E27FC236}">
                <a16:creationId xmlns:a16="http://schemas.microsoft.com/office/drawing/2014/main" id="{22FC2F52-7DA9-A925-06C0-A7C5326D3CB9}"/>
              </a:ext>
            </a:extLst>
          </p:cNvPr>
          <p:cNvPicPr>
            <a:picLocks noGrp="1" noChangeAspect="1"/>
          </p:cNvPicPr>
          <p:nvPr>
            <p:ph idx="1"/>
          </p:nvPr>
        </p:nvPicPr>
        <p:blipFill>
          <a:blip r:embed="rId2"/>
          <a:stretch>
            <a:fillRect/>
          </a:stretch>
        </p:blipFill>
        <p:spPr>
          <a:xfrm>
            <a:off x="838200" y="2272962"/>
            <a:ext cx="10515600" cy="3456663"/>
          </a:xfrm>
          <a:prstGeom prst="rect">
            <a:avLst/>
          </a:prstGeom>
        </p:spPr>
      </p:pic>
    </p:spTree>
    <p:extLst>
      <p:ext uri="{BB962C8B-B14F-4D97-AF65-F5344CB8AC3E}">
        <p14:creationId xmlns:p14="http://schemas.microsoft.com/office/powerpoint/2010/main" val="904022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B9D4CB-534C-EC3C-1676-9F547018E496}"/>
              </a:ext>
            </a:extLst>
          </p:cNvPr>
          <p:cNvSpPr>
            <a:spLocks noGrp="1"/>
          </p:cNvSpPr>
          <p:nvPr>
            <p:ph type="title"/>
          </p:nvPr>
        </p:nvSpPr>
        <p:spPr/>
        <p:txBody>
          <a:bodyPr/>
          <a:lstStyle/>
          <a:p>
            <a:r>
              <a:rPr lang="en-US" altLang="zh-CN" dirty="0">
                <a:solidFill>
                  <a:srgbClr val="FF0000"/>
                </a:solidFill>
              </a:rPr>
              <a:t>n</a:t>
            </a:r>
            <a:r>
              <a:rPr lang="zh-CN" altLang="en-US" dirty="0">
                <a:solidFill>
                  <a:srgbClr val="FF0000"/>
                </a:solidFill>
              </a:rPr>
              <a:t>阶导公式</a:t>
            </a:r>
          </a:p>
        </p:txBody>
      </p:sp>
      <p:pic>
        <p:nvPicPr>
          <p:cNvPr id="4" name="内容占位符 3">
            <a:extLst>
              <a:ext uri="{FF2B5EF4-FFF2-40B4-BE49-F238E27FC236}">
                <a16:creationId xmlns:a16="http://schemas.microsoft.com/office/drawing/2014/main" id="{41BECB9B-27FC-C2E1-483A-8701BB7CD66E}"/>
              </a:ext>
            </a:extLst>
          </p:cNvPr>
          <p:cNvPicPr>
            <a:picLocks noGrp="1" noChangeAspect="1"/>
          </p:cNvPicPr>
          <p:nvPr>
            <p:ph idx="1"/>
          </p:nvPr>
        </p:nvPicPr>
        <p:blipFill>
          <a:blip r:embed="rId2"/>
          <a:stretch>
            <a:fillRect/>
          </a:stretch>
        </p:blipFill>
        <p:spPr>
          <a:xfrm>
            <a:off x="659524" y="1859116"/>
            <a:ext cx="10515600" cy="2655254"/>
          </a:xfrm>
          <a:prstGeom prst="rect">
            <a:avLst/>
          </a:prstGeom>
        </p:spPr>
      </p:pic>
    </p:spTree>
    <p:extLst>
      <p:ext uri="{BB962C8B-B14F-4D97-AF65-F5344CB8AC3E}">
        <p14:creationId xmlns:p14="http://schemas.microsoft.com/office/powerpoint/2010/main" val="2876233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2BFD9-F595-9566-63DC-1DC1ADDA87AB}"/>
              </a:ext>
            </a:extLst>
          </p:cNvPr>
          <p:cNvSpPr>
            <a:spLocks noGrp="1"/>
          </p:cNvSpPr>
          <p:nvPr>
            <p:ph type="title"/>
          </p:nvPr>
        </p:nvSpPr>
        <p:spPr/>
        <p:txBody>
          <a:bodyPr/>
          <a:lstStyle/>
          <a:p>
            <a:r>
              <a:rPr lang="zh-CN" altLang="en-US" dirty="0"/>
              <a:t>求导练习</a:t>
            </a:r>
          </a:p>
        </p:txBody>
      </p:sp>
      <p:pic>
        <p:nvPicPr>
          <p:cNvPr id="4" name="内容占位符 3">
            <a:extLst>
              <a:ext uri="{FF2B5EF4-FFF2-40B4-BE49-F238E27FC236}">
                <a16:creationId xmlns:a16="http://schemas.microsoft.com/office/drawing/2014/main" id="{B973EF42-54B9-8193-5727-C52FA95AB83F}"/>
              </a:ext>
            </a:extLst>
          </p:cNvPr>
          <p:cNvPicPr>
            <a:picLocks noGrp="1" noChangeAspect="1"/>
          </p:cNvPicPr>
          <p:nvPr>
            <p:ph idx="1"/>
          </p:nvPr>
        </p:nvPicPr>
        <p:blipFill>
          <a:blip r:embed="rId2"/>
          <a:stretch>
            <a:fillRect/>
          </a:stretch>
        </p:blipFill>
        <p:spPr>
          <a:xfrm>
            <a:off x="838200" y="2548229"/>
            <a:ext cx="10515600" cy="2906129"/>
          </a:xfrm>
          <a:prstGeom prst="rect">
            <a:avLst/>
          </a:prstGeom>
        </p:spPr>
      </p:pic>
    </p:spTree>
    <p:extLst>
      <p:ext uri="{BB962C8B-B14F-4D97-AF65-F5344CB8AC3E}">
        <p14:creationId xmlns:p14="http://schemas.microsoft.com/office/powerpoint/2010/main" val="3409508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5BFCD-5C34-D3D1-3742-9169500C77AB}"/>
              </a:ext>
            </a:extLst>
          </p:cNvPr>
          <p:cNvSpPr>
            <a:spLocks noGrp="1"/>
          </p:cNvSpPr>
          <p:nvPr>
            <p:ph type="title"/>
          </p:nvPr>
        </p:nvSpPr>
        <p:spPr/>
        <p:txBody>
          <a:bodyPr/>
          <a:lstStyle/>
          <a:p>
            <a:r>
              <a:rPr lang="zh-CN" altLang="en-US" dirty="0"/>
              <a:t>隐函数求导</a:t>
            </a:r>
          </a:p>
        </p:txBody>
      </p:sp>
      <p:pic>
        <p:nvPicPr>
          <p:cNvPr id="4" name="内容占位符 3">
            <a:extLst>
              <a:ext uri="{FF2B5EF4-FFF2-40B4-BE49-F238E27FC236}">
                <a16:creationId xmlns:a16="http://schemas.microsoft.com/office/drawing/2014/main" id="{96827815-B74A-5B29-08BD-BA607583FEB3}"/>
              </a:ext>
            </a:extLst>
          </p:cNvPr>
          <p:cNvPicPr>
            <a:picLocks noGrp="1" noChangeAspect="1"/>
          </p:cNvPicPr>
          <p:nvPr>
            <p:ph idx="1"/>
          </p:nvPr>
        </p:nvPicPr>
        <p:blipFill>
          <a:blip r:embed="rId2"/>
          <a:stretch>
            <a:fillRect/>
          </a:stretch>
        </p:blipFill>
        <p:spPr>
          <a:xfrm>
            <a:off x="1576647" y="1690688"/>
            <a:ext cx="8681450" cy="4741757"/>
          </a:xfrm>
          <a:prstGeom prst="rect">
            <a:avLst/>
          </a:prstGeom>
        </p:spPr>
      </p:pic>
    </p:spTree>
    <p:extLst>
      <p:ext uri="{BB962C8B-B14F-4D97-AF65-F5344CB8AC3E}">
        <p14:creationId xmlns:p14="http://schemas.microsoft.com/office/powerpoint/2010/main" val="3262163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3C211-EDB3-DAD8-22B3-6A66C0BACD5F}"/>
              </a:ext>
            </a:extLst>
          </p:cNvPr>
          <p:cNvSpPr>
            <a:spLocks noGrp="1"/>
          </p:cNvSpPr>
          <p:nvPr>
            <p:ph type="title"/>
          </p:nvPr>
        </p:nvSpPr>
        <p:spPr/>
        <p:txBody>
          <a:bodyPr/>
          <a:lstStyle/>
          <a:p>
            <a:r>
              <a:rPr lang="zh-CN" altLang="en-US" dirty="0">
                <a:solidFill>
                  <a:srgbClr val="FF0000"/>
                </a:solidFill>
              </a:rPr>
              <a:t>关键方法：将</a:t>
            </a:r>
            <a:r>
              <a:rPr lang="en-US" altLang="zh-CN" dirty="0">
                <a:solidFill>
                  <a:srgbClr val="FF0000"/>
                </a:solidFill>
              </a:rPr>
              <a:t>y</a:t>
            </a:r>
            <a:r>
              <a:rPr lang="zh-CN" altLang="en-US" dirty="0">
                <a:solidFill>
                  <a:srgbClr val="FF0000"/>
                </a:solidFill>
              </a:rPr>
              <a:t>看成关于</a:t>
            </a:r>
            <a:r>
              <a:rPr lang="en-US" altLang="zh-CN" dirty="0">
                <a:solidFill>
                  <a:srgbClr val="FF0000"/>
                </a:solidFill>
              </a:rPr>
              <a:t>x</a:t>
            </a:r>
            <a:r>
              <a:rPr lang="zh-CN" altLang="en-US" dirty="0">
                <a:solidFill>
                  <a:srgbClr val="FF0000"/>
                </a:solidFill>
              </a:rPr>
              <a:t>函数</a:t>
            </a:r>
          </a:p>
        </p:txBody>
      </p:sp>
      <p:pic>
        <p:nvPicPr>
          <p:cNvPr id="4" name="内容占位符 3">
            <a:extLst>
              <a:ext uri="{FF2B5EF4-FFF2-40B4-BE49-F238E27FC236}">
                <a16:creationId xmlns:a16="http://schemas.microsoft.com/office/drawing/2014/main" id="{C4FB0C9F-49D7-8C7E-1FC4-DE0B09BC5C98}"/>
              </a:ext>
            </a:extLst>
          </p:cNvPr>
          <p:cNvPicPr>
            <a:picLocks noGrp="1" noChangeAspect="1"/>
          </p:cNvPicPr>
          <p:nvPr>
            <p:ph idx="1"/>
          </p:nvPr>
        </p:nvPicPr>
        <p:blipFill>
          <a:blip r:embed="rId2"/>
          <a:stretch>
            <a:fillRect/>
          </a:stretch>
        </p:blipFill>
        <p:spPr>
          <a:xfrm>
            <a:off x="1434237" y="1825625"/>
            <a:ext cx="9323525" cy="4351338"/>
          </a:xfrm>
          <a:prstGeom prst="rect">
            <a:avLst/>
          </a:prstGeom>
        </p:spPr>
      </p:pic>
    </p:spTree>
    <p:extLst>
      <p:ext uri="{BB962C8B-B14F-4D97-AF65-F5344CB8AC3E}">
        <p14:creationId xmlns:p14="http://schemas.microsoft.com/office/powerpoint/2010/main" val="300305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EF2F24-2452-5908-3AC0-ED25DF4CCDA5}"/>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422BF158-BB92-1F86-E695-7D53490C39B6}"/>
              </a:ext>
            </a:extLst>
          </p:cNvPr>
          <p:cNvPicPr>
            <a:picLocks noGrp="1" noChangeAspect="1"/>
          </p:cNvPicPr>
          <p:nvPr>
            <p:ph idx="1"/>
          </p:nvPr>
        </p:nvPicPr>
        <p:blipFill>
          <a:blip r:embed="rId2"/>
          <a:stretch>
            <a:fillRect/>
          </a:stretch>
        </p:blipFill>
        <p:spPr>
          <a:xfrm>
            <a:off x="905131" y="318342"/>
            <a:ext cx="9946800" cy="6460848"/>
          </a:xfrm>
          <a:prstGeom prst="rect">
            <a:avLst/>
          </a:prstGeom>
        </p:spPr>
      </p:pic>
    </p:spTree>
    <p:extLst>
      <p:ext uri="{BB962C8B-B14F-4D97-AF65-F5344CB8AC3E}">
        <p14:creationId xmlns:p14="http://schemas.microsoft.com/office/powerpoint/2010/main" val="1466251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2482D0-1491-9100-51CF-F8487EEF5B83}"/>
              </a:ext>
            </a:extLst>
          </p:cNvPr>
          <p:cNvSpPr>
            <a:spLocks noGrp="1"/>
          </p:cNvSpPr>
          <p:nvPr>
            <p:ph type="title"/>
          </p:nvPr>
        </p:nvSpPr>
        <p:spPr/>
        <p:txBody>
          <a:bodyPr/>
          <a:lstStyle/>
          <a:p>
            <a:r>
              <a:rPr lang="zh-CN" altLang="en-US" dirty="0"/>
              <a:t>线性化与切线</a:t>
            </a:r>
          </a:p>
        </p:txBody>
      </p:sp>
      <p:pic>
        <p:nvPicPr>
          <p:cNvPr id="4" name="内容占位符 3">
            <a:extLst>
              <a:ext uri="{FF2B5EF4-FFF2-40B4-BE49-F238E27FC236}">
                <a16:creationId xmlns:a16="http://schemas.microsoft.com/office/drawing/2014/main" id="{A1E28EC8-53DE-51F2-313B-14266374F93C}"/>
              </a:ext>
            </a:extLst>
          </p:cNvPr>
          <p:cNvPicPr>
            <a:picLocks noGrp="1" noChangeAspect="1"/>
          </p:cNvPicPr>
          <p:nvPr>
            <p:ph idx="1"/>
          </p:nvPr>
        </p:nvPicPr>
        <p:blipFill>
          <a:blip r:embed="rId2"/>
          <a:stretch>
            <a:fillRect/>
          </a:stretch>
        </p:blipFill>
        <p:spPr>
          <a:xfrm>
            <a:off x="1874392" y="1825625"/>
            <a:ext cx="8443216" cy="4351338"/>
          </a:xfrm>
          <a:prstGeom prst="rect">
            <a:avLst/>
          </a:prstGeom>
        </p:spPr>
      </p:pic>
    </p:spTree>
    <p:extLst>
      <p:ext uri="{BB962C8B-B14F-4D97-AF65-F5344CB8AC3E}">
        <p14:creationId xmlns:p14="http://schemas.microsoft.com/office/powerpoint/2010/main" val="3220306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D9834-61CC-71EC-2BD5-F00C9D0FB23F}"/>
              </a:ext>
            </a:extLst>
          </p:cNvPr>
          <p:cNvSpPr>
            <a:spLocks noGrp="1"/>
          </p:cNvSpPr>
          <p:nvPr>
            <p:ph type="title"/>
          </p:nvPr>
        </p:nvSpPr>
        <p:spPr/>
        <p:txBody>
          <a:bodyPr/>
          <a:lstStyle/>
          <a:p>
            <a:r>
              <a:rPr lang="zh-CN" altLang="en-US" dirty="0"/>
              <a:t>线性化应用</a:t>
            </a:r>
          </a:p>
        </p:txBody>
      </p:sp>
      <p:pic>
        <p:nvPicPr>
          <p:cNvPr id="4" name="内容占位符 3">
            <a:extLst>
              <a:ext uri="{FF2B5EF4-FFF2-40B4-BE49-F238E27FC236}">
                <a16:creationId xmlns:a16="http://schemas.microsoft.com/office/drawing/2014/main" id="{49576A1D-DB17-EA20-5697-4220D47F955B}"/>
              </a:ext>
            </a:extLst>
          </p:cNvPr>
          <p:cNvPicPr>
            <a:picLocks noGrp="1" noChangeAspect="1"/>
          </p:cNvPicPr>
          <p:nvPr>
            <p:ph idx="1"/>
          </p:nvPr>
        </p:nvPicPr>
        <p:blipFill>
          <a:blip r:embed="rId2"/>
          <a:stretch>
            <a:fillRect/>
          </a:stretch>
        </p:blipFill>
        <p:spPr>
          <a:xfrm>
            <a:off x="838200" y="2452095"/>
            <a:ext cx="10515600" cy="3098397"/>
          </a:xfrm>
          <a:prstGeom prst="rect">
            <a:avLst/>
          </a:prstGeom>
        </p:spPr>
      </p:pic>
    </p:spTree>
    <p:extLst>
      <p:ext uri="{BB962C8B-B14F-4D97-AF65-F5344CB8AC3E}">
        <p14:creationId xmlns:p14="http://schemas.microsoft.com/office/powerpoint/2010/main" val="1975624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B7971-309D-6931-4729-0D98274D5045}"/>
              </a:ext>
            </a:extLst>
          </p:cNvPr>
          <p:cNvSpPr>
            <a:spLocks noGrp="1"/>
          </p:cNvSpPr>
          <p:nvPr>
            <p:ph type="title"/>
          </p:nvPr>
        </p:nvSpPr>
        <p:spPr/>
        <p:txBody>
          <a:bodyPr/>
          <a:lstStyle/>
          <a:p>
            <a:r>
              <a:rPr lang="zh-CN" altLang="en-US" b="1" dirty="0">
                <a:solidFill>
                  <a:srgbClr val="FF0000"/>
                </a:solidFill>
              </a:rPr>
              <a:t>大</a:t>
            </a:r>
            <a:r>
              <a:rPr lang="en-US" altLang="zh-CN" b="1" dirty="0">
                <a:solidFill>
                  <a:srgbClr val="FF0000"/>
                </a:solidFill>
              </a:rPr>
              <a:t>O</a:t>
            </a:r>
            <a:r>
              <a:rPr lang="zh-CN" altLang="en-US" b="1" dirty="0">
                <a:solidFill>
                  <a:srgbClr val="FF0000"/>
                </a:solidFill>
              </a:rPr>
              <a:t>小</a:t>
            </a:r>
            <a:r>
              <a:rPr lang="en-US" altLang="zh-CN" b="1" dirty="0">
                <a:solidFill>
                  <a:srgbClr val="FF0000"/>
                </a:solidFill>
              </a:rPr>
              <a:t>o</a:t>
            </a:r>
            <a:r>
              <a:rPr lang="zh-CN" altLang="en-US" b="1" dirty="0">
                <a:solidFill>
                  <a:srgbClr val="FF0000"/>
                </a:solidFill>
              </a:rPr>
              <a:t>符号</a:t>
            </a:r>
          </a:p>
        </p:txBody>
      </p:sp>
      <p:pic>
        <p:nvPicPr>
          <p:cNvPr id="4" name="内容占位符 3">
            <a:extLst>
              <a:ext uri="{FF2B5EF4-FFF2-40B4-BE49-F238E27FC236}">
                <a16:creationId xmlns:a16="http://schemas.microsoft.com/office/drawing/2014/main" id="{EAAD9D04-4AA2-EE8B-0038-AF4AD2FB0414}"/>
              </a:ext>
            </a:extLst>
          </p:cNvPr>
          <p:cNvPicPr>
            <a:picLocks noGrp="1" noChangeAspect="1"/>
          </p:cNvPicPr>
          <p:nvPr>
            <p:ph idx="1"/>
          </p:nvPr>
        </p:nvPicPr>
        <p:blipFill>
          <a:blip r:embed="rId2"/>
          <a:stretch>
            <a:fillRect/>
          </a:stretch>
        </p:blipFill>
        <p:spPr>
          <a:xfrm>
            <a:off x="1502538" y="1736287"/>
            <a:ext cx="8655710" cy="4983438"/>
          </a:xfrm>
          <a:prstGeom prst="rect">
            <a:avLst/>
          </a:prstGeom>
        </p:spPr>
      </p:pic>
    </p:spTree>
    <p:extLst>
      <p:ext uri="{BB962C8B-B14F-4D97-AF65-F5344CB8AC3E}">
        <p14:creationId xmlns:p14="http://schemas.microsoft.com/office/powerpoint/2010/main" val="843622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355335-3054-0DBF-0316-2F79A61C4590}"/>
              </a:ext>
            </a:extLst>
          </p:cNvPr>
          <p:cNvSpPr>
            <a:spLocks noGrp="1"/>
          </p:cNvSpPr>
          <p:nvPr>
            <p:ph type="title"/>
          </p:nvPr>
        </p:nvSpPr>
        <p:spPr/>
        <p:txBody>
          <a:bodyPr/>
          <a:lstStyle/>
          <a:p>
            <a:r>
              <a:rPr lang="zh-CN" altLang="en-US" dirty="0"/>
              <a:t>利用记号计算极限</a:t>
            </a:r>
          </a:p>
        </p:txBody>
      </p:sp>
      <p:pic>
        <p:nvPicPr>
          <p:cNvPr id="8" name="内容占位符 7" descr="表格&#10;&#10;AI 生成的内容可能不正确。">
            <a:extLst>
              <a:ext uri="{FF2B5EF4-FFF2-40B4-BE49-F238E27FC236}">
                <a16:creationId xmlns:a16="http://schemas.microsoft.com/office/drawing/2014/main" id="{28AFF64C-00F6-A6FB-7D2E-FA2588EA98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6743" y="1514721"/>
            <a:ext cx="9893300" cy="2387600"/>
          </a:xfrm>
        </p:spPr>
      </p:pic>
      <p:pic>
        <p:nvPicPr>
          <p:cNvPr id="9" name="图片 8">
            <a:extLst>
              <a:ext uri="{FF2B5EF4-FFF2-40B4-BE49-F238E27FC236}">
                <a16:creationId xmlns:a16="http://schemas.microsoft.com/office/drawing/2014/main" id="{29D80DC4-53F6-570A-193C-5A91F43C6BE0}"/>
              </a:ext>
            </a:extLst>
          </p:cNvPr>
          <p:cNvPicPr>
            <a:picLocks noChangeAspect="1"/>
          </p:cNvPicPr>
          <p:nvPr/>
        </p:nvPicPr>
        <p:blipFill>
          <a:blip r:embed="rId3"/>
          <a:srcRect t="20956"/>
          <a:stretch>
            <a:fillRect/>
          </a:stretch>
        </p:blipFill>
        <p:spPr>
          <a:xfrm>
            <a:off x="-84083" y="1440969"/>
            <a:ext cx="12192000" cy="3668526"/>
          </a:xfrm>
          <a:prstGeom prst="rect">
            <a:avLst/>
          </a:prstGeom>
        </p:spPr>
      </p:pic>
    </p:spTree>
    <p:extLst>
      <p:ext uri="{BB962C8B-B14F-4D97-AF65-F5344CB8AC3E}">
        <p14:creationId xmlns:p14="http://schemas.microsoft.com/office/powerpoint/2010/main" val="15197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D18C8F-A65A-1628-0DB0-F77BF948F3D3}"/>
              </a:ext>
            </a:extLst>
          </p:cNvPr>
          <p:cNvSpPr>
            <a:spLocks noGrp="1"/>
          </p:cNvSpPr>
          <p:nvPr>
            <p:ph type="title"/>
          </p:nvPr>
        </p:nvSpPr>
        <p:spPr/>
        <p:txBody>
          <a:bodyPr/>
          <a:lstStyle/>
          <a:p>
            <a:r>
              <a:rPr lang="zh-CN" altLang="en-US" dirty="0"/>
              <a:t>求极限方法：等价无穷小</a:t>
            </a:r>
          </a:p>
        </p:txBody>
      </p:sp>
      <p:sp>
        <p:nvSpPr>
          <p:cNvPr id="3" name="内容占位符 2">
            <a:extLst>
              <a:ext uri="{FF2B5EF4-FFF2-40B4-BE49-F238E27FC236}">
                <a16:creationId xmlns:a16="http://schemas.microsoft.com/office/drawing/2014/main" id="{A56900FD-3A76-8ABA-5701-D9E1CA975944}"/>
              </a:ext>
            </a:extLst>
          </p:cNvPr>
          <p:cNvSpPr>
            <a:spLocks noGrp="1"/>
          </p:cNvSpPr>
          <p:nvPr>
            <p:ph idx="1"/>
          </p:nvPr>
        </p:nvSpPr>
        <p:spPr/>
        <p:txBody>
          <a:bodyPr/>
          <a:lstStyle/>
          <a:p>
            <a:r>
              <a:rPr lang="zh-CN" altLang="en-US" dirty="0"/>
              <a:t>在分式计算中将分子用等价无穷小的形式代替。</a:t>
            </a:r>
          </a:p>
        </p:txBody>
      </p:sp>
      <p:pic>
        <p:nvPicPr>
          <p:cNvPr id="4" name="图片 3">
            <a:extLst>
              <a:ext uri="{FF2B5EF4-FFF2-40B4-BE49-F238E27FC236}">
                <a16:creationId xmlns:a16="http://schemas.microsoft.com/office/drawing/2014/main" id="{A66EC45B-F0F4-1367-4D39-324C5169672F}"/>
              </a:ext>
            </a:extLst>
          </p:cNvPr>
          <p:cNvPicPr>
            <a:picLocks noChangeAspect="1"/>
          </p:cNvPicPr>
          <p:nvPr/>
        </p:nvPicPr>
        <p:blipFill>
          <a:blip r:embed="rId2"/>
          <a:srcRect t="4248"/>
          <a:stretch>
            <a:fillRect/>
          </a:stretch>
        </p:blipFill>
        <p:spPr>
          <a:xfrm>
            <a:off x="700930" y="2869324"/>
            <a:ext cx="8607893" cy="1676400"/>
          </a:xfrm>
          <a:prstGeom prst="rect">
            <a:avLst/>
          </a:prstGeom>
        </p:spPr>
      </p:pic>
    </p:spTree>
    <p:extLst>
      <p:ext uri="{BB962C8B-B14F-4D97-AF65-F5344CB8AC3E}">
        <p14:creationId xmlns:p14="http://schemas.microsoft.com/office/powerpoint/2010/main" val="314208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8CEF6-916E-0AC7-E610-3A0A65DFC882}"/>
              </a:ext>
            </a:extLst>
          </p:cNvPr>
          <p:cNvSpPr>
            <a:spLocks noGrp="1"/>
          </p:cNvSpPr>
          <p:nvPr>
            <p:ph type="title"/>
          </p:nvPr>
        </p:nvSpPr>
        <p:spPr/>
        <p:txBody>
          <a:bodyPr/>
          <a:lstStyle/>
          <a:p>
            <a:r>
              <a:rPr lang="zh-CN" altLang="en-US" dirty="0"/>
              <a:t>练习</a:t>
            </a:r>
          </a:p>
        </p:txBody>
      </p:sp>
      <p:pic>
        <p:nvPicPr>
          <p:cNvPr id="4" name="内容占位符 3">
            <a:extLst>
              <a:ext uri="{FF2B5EF4-FFF2-40B4-BE49-F238E27FC236}">
                <a16:creationId xmlns:a16="http://schemas.microsoft.com/office/drawing/2014/main" id="{BB5E66C4-3BC7-577D-CC96-002E586B6635}"/>
              </a:ext>
            </a:extLst>
          </p:cNvPr>
          <p:cNvPicPr>
            <a:picLocks noGrp="1" noChangeAspect="1"/>
          </p:cNvPicPr>
          <p:nvPr>
            <p:ph idx="1"/>
          </p:nvPr>
        </p:nvPicPr>
        <p:blipFill>
          <a:blip r:embed="rId2"/>
          <a:stretch>
            <a:fillRect/>
          </a:stretch>
        </p:blipFill>
        <p:spPr>
          <a:xfrm>
            <a:off x="696311" y="2222113"/>
            <a:ext cx="10515600" cy="1592928"/>
          </a:xfrm>
          <a:prstGeom prst="rect">
            <a:avLst/>
          </a:prstGeom>
        </p:spPr>
      </p:pic>
    </p:spTree>
    <p:extLst>
      <p:ext uri="{BB962C8B-B14F-4D97-AF65-F5344CB8AC3E}">
        <p14:creationId xmlns:p14="http://schemas.microsoft.com/office/powerpoint/2010/main" val="3653801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4F265-1D1E-A5D0-D2B0-047283D09C11}"/>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F15C56B6-D72A-F996-35DF-E8CF1C42295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8CCB930-F0C8-5A52-F39E-12FE6590EBE5}"/>
              </a:ext>
            </a:extLst>
          </p:cNvPr>
          <p:cNvPicPr>
            <a:picLocks noChangeAspect="1"/>
          </p:cNvPicPr>
          <p:nvPr/>
        </p:nvPicPr>
        <p:blipFill>
          <a:blip r:embed="rId2"/>
          <a:stretch>
            <a:fillRect/>
          </a:stretch>
        </p:blipFill>
        <p:spPr>
          <a:xfrm>
            <a:off x="654256" y="0"/>
            <a:ext cx="10883487" cy="6858000"/>
          </a:xfrm>
          <a:prstGeom prst="rect">
            <a:avLst/>
          </a:prstGeom>
        </p:spPr>
      </p:pic>
    </p:spTree>
    <p:extLst>
      <p:ext uri="{BB962C8B-B14F-4D97-AF65-F5344CB8AC3E}">
        <p14:creationId xmlns:p14="http://schemas.microsoft.com/office/powerpoint/2010/main" val="1384525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B8B80-AED8-A479-38AE-1D684E819718}"/>
              </a:ext>
            </a:extLst>
          </p:cNvPr>
          <p:cNvSpPr>
            <a:spLocks noGrp="1"/>
          </p:cNvSpPr>
          <p:nvPr>
            <p:ph type="title"/>
          </p:nvPr>
        </p:nvSpPr>
        <p:spPr/>
        <p:txBody>
          <a:bodyPr/>
          <a:lstStyle/>
          <a:p>
            <a:r>
              <a:rPr lang="zh-CN" altLang="en-US" dirty="0">
                <a:solidFill>
                  <a:srgbClr val="FF0000"/>
                </a:solidFill>
              </a:rPr>
              <a:t>最值定理</a:t>
            </a:r>
          </a:p>
        </p:txBody>
      </p:sp>
      <p:pic>
        <p:nvPicPr>
          <p:cNvPr id="4" name="内容占位符 3">
            <a:extLst>
              <a:ext uri="{FF2B5EF4-FFF2-40B4-BE49-F238E27FC236}">
                <a16:creationId xmlns:a16="http://schemas.microsoft.com/office/drawing/2014/main" id="{CD85C6F1-D543-2512-5A98-FBACA62FDDC7}"/>
              </a:ext>
            </a:extLst>
          </p:cNvPr>
          <p:cNvPicPr>
            <a:picLocks noGrp="1" noChangeAspect="1"/>
          </p:cNvPicPr>
          <p:nvPr>
            <p:ph idx="1"/>
          </p:nvPr>
        </p:nvPicPr>
        <p:blipFill>
          <a:blip r:embed="rId2"/>
          <a:stretch>
            <a:fillRect/>
          </a:stretch>
        </p:blipFill>
        <p:spPr>
          <a:xfrm>
            <a:off x="998171" y="1773072"/>
            <a:ext cx="9651435" cy="4779261"/>
          </a:xfrm>
          <a:prstGeom prst="rect">
            <a:avLst/>
          </a:prstGeom>
        </p:spPr>
      </p:pic>
    </p:spTree>
    <p:extLst>
      <p:ext uri="{BB962C8B-B14F-4D97-AF65-F5344CB8AC3E}">
        <p14:creationId xmlns:p14="http://schemas.microsoft.com/office/powerpoint/2010/main" val="2830357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5EECD-41CD-9602-7CF5-E371B036ADA5}"/>
              </a:ext>
            </a:extLst>
          </p:cNvPr>
          <p:cNvSpPr>
            <a:spLocks noGrp="1"/>
          </p:cNvSpPr>
          <p:nvPr>
            <p:ph type="title"/>
          </p:nvPr>
        </p:nvSpPr>
        <p:spPr/>
        <p:txBody>
          <a:bodyPr/>
          <a:lstStyle/>
          <a:p>
            <a:r>
              <a:rPr lang="zh-CN" altLang="en-US" dirty="0"/>
              <a:t>极值点导函数为</a:t>
            </a:r>
            <a:r>
              <a:rPr lang="en-US" altLang="zh-CN" dirty="0"/>
              <a:t>0</a:t>
            </a:r>
            <a:endParaRPr lang="zh-CN" altLang="en-US" dirty="0"/>
          </a:p>
        </p:txBody>
      </p:sp>
      <p:pic>
        <p:nvPicPr>
          <p:cNvPr id="4" name="内容占位符 3">
            <a:extLst>
              <a:ext uri="{FF2B5EF4-FFF2-40B4-BE49-F238E27FC236}">
                <a16:creationId xmlns:a16="http://schemas.microsoft.com/office/drawing/2014/main" id="{5AB4EF72-16DE-D3F9-5EB1-AEB64352FF4C}"/>
              </a:ext>
            </a:extLst>
          </p:cNvPr>
          <p:cNvPicPr>
            <a:picLocks noGrp="1" noChangeAspect="1"/>
          </p:cNvPicPr>
          <p:nvPr>
            <p:ph idx="1"/>
          </p:nvPr>
        </p:nvPicPr>
        <p:blipFill>
          <a:blip r:embed="rId2"/>
          <a:stretch>
            <a:fillRect/>
          </a:stretch>
        </p:blipFill>
        <p:spPr>
          <a:xfrm>
            <a:off x="838200" y="2391009"/>
            <a:ext cx="10515600" cy="3220570"/>
          </a:xfrm>
          <a:prstGeom prst="rect">
            <a:avLst/>
          </a:prstGeom>
        </p:spPr>
      </p:pic>
    </p:spTree>
    <p:extLst>
      <p:ext uri="{BB962C8B-B14F-4D97-AF65-F5344CB8AC3E}">
        <p14:creationId xmlns:p14="http://schemas.microsoft.com/office/powerpoint/2010/main" val="472983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F8419A-811C-3E3A-24C9-A3C7E585D21E}"/>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FF1900F4-E3B3-B251-A2FA-0AC1FBFC26B2}"/>
              </a:ext>
            </a:extLst>
          </p:cNvPr>
          <p:cNvPicPr>
            <a:picLocks noGrp="1" noChangeAspect="1"/>
          </p:cNvPicPr>
          <p:nvPr>
            <p:ph idx="1"/>
          </p:nvPr>
        </p:nvPicPr>
        <p:blipFill>
          <a:blip r:embed="rId2"/>
          <a:stretch>
            <a:fillRect/>
          </a:stretch>
        </p:blipFill>
        <p:spPr>
          <a:xfrm>
            <a:off x="838200" y="2610076"/>
            <a:ext cx="10515600" cy="2782435"/>
          </a:xfrm>
          <a:prstGeom prst="rect">
            <a:avLst/>
          </a:prstGeom>
        </p:spPr>
      </p:pic>
    </p:spTree>
    <p:extLst>
      <p:ext uri="{BB962C8B-B14F-4D97-AF65-F5344CB8AC3E}">
        <p14:creationId xmlns:p14="http://schemas.microsoft.com/office/powerpoint/2010/main" val="602320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0FDBD-502C-70DA-89E7-C9B396E9EBCF}"/>
              </a:ext>
            </a:extLst>
          </p:cNvPr>
          <p:cNvSpPr>
            <a:spLocks noGrp="1"/>
          </p:cNvSpPr>
          <p:nvPr>
            <p:ph type="title"/>
          </p:nvPr>
        </p:nvSpPr>
        <p:spPr/>
        <p:txBody>
          <a:bodyPr/>
          <a:lstStyle/>
          <a:p>
            <a:r>
              <a:rPr lang="zh-CN" altLang="en-US" dirty="0"/>
              <a:t>重要思路：根号换元</a:t>
            </a:r>
          </a:p>
        </p:txBody>
      </p:sp>
      <p:sp>
        <p:nvSpPr>
          <p:cNvPr id="3" name="内容占位符 2">
            <a:extLst>
              <a:ext uri="{FF2B5EF4-FFF2-40B4-BE49-F238E27FC236}">
                <a16:creationId xmlns:a16="http://schemas.microsoft.com/office/drawing/2014/main" id="{29AE1D41-A5F6-992F-4207-F73FE4972F3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F6B94ED-A7F9-D9B9-5E7D-11AD720A5791}"/>
              </a:ext>
            </a:extLst>
          </p:cNvPr>
          <p:cNvPicPr>
            <a:picLocks noChangeAspect="1"/>
          </p:cNvPicPr>
          <p:nvPr/>
        </p:nvPicPr>
        <p:blipFill>
          <a:blip r:embed="rId2"/>
          <a:stretch>
            <a:fillRect/>
          </a:stretch>
        </p:blipFill>
        <p:spPr>
          <a:xfrm>
            <a:off x="838200" y="1677550"/>
            <a:ext cx="9868829" cy="6858000"/>
          </a:xfrm>
          <a:prstGeom prst="rect">
            <a:avLst/>
          </a:prstGeom>
        </p:spPr>
      </p:pic>
    </p:spTree>
    <p:extLst>
      <p:ext uri="{BB962C8B-B14F-4D97-AF65-F5344CB8AC3E}">
        <p14:creationId xmlns:p14="http://schemas.microsoft.com/office/powerpoint/2010/main" val="3143354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4545C-154A-A96C-3247-890F9A250245}"/>
              </a:ext>
            </a:extLst>
          </p:cNvPr>
          <p:cNvSpPr>
            <a:spLocks noGrp="1"/>
          </p:cNvSpPr>
          <p:nvPr>
            <p:ph type="title"/>
          </p:nvPr>
        </p:nvSpPr>
        <p:spPr/>
        <p:txBody>
          <a:bodyPr/>
          <a:lstStyle/>
          <a:p>
            <a:r>
              <a:rPr lang="zh-CN" altLang="en-US" dirty="0"/>
              <a:t>拐点</a:t>
            </a:r>
          </a:p>
        </p:txBody>
      </p:sp>
      <p:pic>
        <p:nvPicPr>
          <p:cNvPr id="4" name="内容占位符 3">
            <a:extLst>
              <a:ext uri="{FF2B5EF4-FFF2-40B4-BE49-F238E27FC236}">
                <a16:creationId xmlns:a16="http://schemas.microsoft.com/office/drawing/2014/main" id="{9B02B432-23CD-56C2-65F9-CF9021F37F3F}"/>
              </a:ext>
            </a:extLst>
          </p:cNvPr>
          <p:cNvPicPr>
            <a:picLocks noGrp="1" noChangeAspect="1"/>
          </p:cNvPicPr>
          <p:nvPr>
            <p:ph idx="1"/>
          </p:nvPr>
        </p:nvPicPr>
        <p:blipFill>
          <a:blip r:embed="rId2"/>
          <a:stretch>
            <a:fillRect/>
          </a:stretch>
        </p:blipFill>
        <p:spPr>
          <a:xfrm>
            <a:off x="1155781" y="1825625"/>
            <a:ext cx="9880437" cy="4351338"/>
          </a:xfrm>
          <a:prstGeom prst="rect">
            <a:avLst/>
          </a:prstGeom>
        </p:spPr>
      </p:pic>
    </p:spTree>
    <p:extLst>
      <p:ext uri="{BB962C8B-B14F-4D97-AF65-F5344CB8AC3E}">
        <p14:creationId xmlns:p14="http://schemas.microsoft.com/office/powerpoint/2010/main" val="3233935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E8C75-F22B-EA66-F52C-73D8F74439FF}"/>
              </a:ext>
            </a:extLst>
          </p:cNvPr>
          <p:cNvSpPr>
            <a:spLocks noGrp="1"/>
          </p:cNvSpPr>
          <p:nvPr>
            <p:ph type="title"/>
          </p:nvPr>
        </p:nvSpPr>
        <p:spPr/>
        <p:txBody>
          <a:bodyPr/>
          <a:lstStyle/>
          <a:p>
            <a:r>
              <a:rPr lang="zh-CN" altLang="en-US" b="1" dirty="0">
                <a:solidFill>
                  <a:srgbClr val="FF0000"/>
                </a:solidFill>
              </a:rPr>
              <a:t>中值定理</a:t>
            </a:r>
          </a:p>
        </p:txBody>
      </p:sp>
      <p:pic>
        <p:nvPicPr>
          <p:cNvPr id="4" name="内容占位符 3">
            <a:extLst>
              <a:ext uri="{FF2B5EF4-FFF2-40B4-BE49-F238E27FC236}">
                <a16:creationId xmlns:a16="http://schemas.microsoft.com/office/drawing/2014/main" id="{62E36371-C4B5-2A14-9F17-841D11B8CF09}"/>
              </a:ext>
            </a:extLst>
          </p:cNvPr>
          <p:cNvPicPr>
            <a:picLocks noGrp="1" noChangeAspect="1"/>
          </p:cNvPicPr>
          <p:nvPr>
            <p:ph idx="1"/>
          </p:nvPr>
        </p:nvPicPr>
        <p:blipFill>
          <a:blip r:embed="rId2"/>
          <a:stretch>
            <a:fillRect/>
          </a:stretch>
        </p:blipFill>
        <p:spPr>
          <a:xfrm>
            <a:off x="838200" y="2507205"/>
            <a:ext cx="10515600" cy="2988177"/>
          </a:xfrm>
          <a:prstGeom prst="rect">
            <a:avLst/>
          </a:prstGeom>
        </p:spPr>
      </p:pic>
    </p:spTree>
    <p:extLst>
      <p:ext uri="{BB962C8B-B14F-4D97-AF65-F5344CB8AC3E}">
        <p14:creationId xmlns:p14="http://schemas.microsoft.com/office/powerpoint/2010/main" val="860453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ED8BB-5A8E-BD29-16E9-D3F32ED4EAB2}"/>
              </a:ext>
            </a:extLst>
          </p:cNvPr>
          <p:cNvSpPr>
            <a:spLocks noGrp="1"/>
          </p:cNvSpPr>
          <p:nvPr>
            <p:ph type="title"/>
          </p:nvPr>
        </p:nvSpPr>
        <p:spPr/>
        <p:txBody>
          <a:bodyPr/>
          <a:lstStyle/>
          <a:p>
            <a:r>
              <a:rPr lang="zh-CN" altLang="en-US" dirty="0"/>
              <a:t>证明题</a:t>
            </a:r>
          </a:p>
        </p:txBody>
      </p:sp>
      <p:pic>
        <p:nvPicPr>
          <p:cNvPr id="4" name="内容占位符 3">
            <a:extLst>
              <a:ext uri="{FF2B5EF4-FFF2-40B4-BE49-F238E27FC236}">
                <a16:creationId xmlns:a16="http://schemas.microsoft.com/office/drawing/2014/main" id="{6BC44F89-9B72-ABBE-9A9A-7A95C8DA7BF6}"/>
              </a:ext>
            </a:extLst>
          </p:cNvPr>
          <p:cNvPicPr>
            <a:picLocks noGrp="1" noChangeAspect="1"/>
          </p:cNvPicPr>
          <p:nvPr>
            <p:ph idx="1"/>
          </p:nvPr>
        </p:nvPicPr>
        <p:blipFill>
          <a:blip r:embed="rId2"/>
          <a:stretch>
            <a:fillRect/>
          </a:stretch>
        </p:blipFill>
        <p:spPr>
          <a:xfrm>
            <a:off x="838200" y="2323757"/>
            <a:ext cx="10515600" cy="3355073"/>
          </a:xfrm>
          <a:prstGeom prst="rect">
            <a:avLst/>
          </a:prstGeom>
        </p:spPr>
      </p:pic>
    </p:spTree>
    <p:extLst>
      <p:ext uri="{BB962C8B-B14F-4D97-AF65-F5344CB8AC3E}">
        <p14:creationId xmlns:p14="http://schemas.microsoft.com/office/powerpoint/2010/main" val="46010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5E3AF-6B28-9F54-CAB5-BFE35F0B8887}"/>
              </a:ext>
            </a:extLst>
          </p:cNvPr>
          <p:cNvSpPr>
            <a:spLocks noGrp="1"/>
          </p:cNvSpPr>
          <p:nvPr>
            <p:ph type="title"/>
          </p:nvPr>
        </p:nvSpPr>
        <p:spPr/>
        <p:txBody>
          <a:bodyPr/>
          <a:lstStyle/>
          <a:p>
            <a:r>
              <a:rPr lang="zh-CN" altLang="en-US" dirty="0"/>
              <a:t>证明</a:t>
            </a:r>
          </a:p>
        </p:txBody>
      </p:sp>
      <p:pic>
        <p:nvPicPr>
          <p:cNvPr id="4" name="内容占位符 3">
            <a:extLst>
              <a:ext uri="{FF2B5EF4-FFF2-40B4-BE49-F238E27FC236}">
                <a16:creationId xmlns:a16="http://schemas.microsoft.com/office/drawing/2014/main" id="{CA57BEC3-5C32-98E2-BEDC-A2BA9EC0E8D2}"/>
              </a:ext>
            </a:extLst>
          </p:cNvPr>
          <p:cNvPicPr>
            <a:picLocks noGrp="1" noChangeAspect="1"/>
          </p:cNvPicPr>
          <p:nvPr>
            <p:ph idx="1"/>
          </p:nvPr>
        </p:nvPicPr>
        <p:blipFill>
          <a:blip r:embed="rId2"/>
          <a:stretch>
            <a:fillRect/>
          </a:stretch>
        </p:blipFill>
        <p:spPr>
          <a:xfrm>
            <a:off x="1595907" y="1646949"/>
            <a:ext cx="8304837" cy="4916579"/>
          </a:xfrm>
          <a:prstGeom prst="rect">
            <a:avLst/>
          </a:prstGeom>
        </p:spPr>
      </p:pic>
    </p:spTree>
    <p:extLst>
      <p:ext uri="{BB962C8B-B14F-4D97-AF65-F5344CB8AC3E}">
        <p14:creationId xmlns:p14="http://schemas.microsoft.com/office/powerpoint/2010/main" val="1704523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DED9D-692C-A7FB-DC70-86B7F6B17704}"/>
              </a:ext>
            </a:extLst>
          </p:cNvPr>
          <p:cNvSpPr>
            <a:spLocks noGrp="1"/>
          </p:cNvSpPr>
          <p:nvPr>
            <p:ph type="title"/>
          </p:nvPr>
        </p:nvSpPr>
        <p:spPr/>
        <p:txBody>
          <a:bodyPr/>
          <a:lstStyle/>
          <a:p>
            <a:r>
              <a:rPr lang="en-US" altLang="zh-CN" dirty="0"/>
              <a:t>Monotone </a:t>
            </a:r>
            <a:endParaRPr lang="zh-CN" altLang="en-US" dirty="0"/>
          </a:p>
        </p:txBody>
      </p:sp>
      <p:pic>
        <p:nvPicPr>
          <p:cNvPr id="4" name="内容占位符 3">
            <a:extLst>
              <a:ext uri="{FF2B5EF4-FFF2-40B4-BE49-F238E27FC236}">
                <a16:creationId xmlns:a16="http://schemas.microsoft.com/office/drawing/2014/main" id="{95916D41-220F-690A-C716-F3E9F0CA253E}"/>
              </a:ext>
            </a:extLst>
          </p:cNvPr>
          <p:cNvPicPr>
            <a:picLocks noGrp="1" noChangeAspect="1"/>
          </p:cNvPicPr>
          <p:nvPr>
            <p:ph idx="1"/>
          </p:nvPr>
        </p:nvPicPr>
        <p:blipFill>
          <a:blip r:embed="rId2"/>
          <a:stretch>
            <a:fillRect/>
          </a:stretch>
        </p:blipFill>
        <p:spPr>
          <a:xfrm>
            <a:off x="1187109" y="1573376"/>
            <a:ext cx="9126167" cy="5132791"/>
          </a:xfrm>
          <a:prstGeom prst="rect">
            <a:avLst/>
          </a:prstGeom>
        </p:spPr>
      </p:pic>
    </p:spTree>
    <p:extLst>
      <p:ext uri="{BB962C8B-B14F-4D97-AF65-F5344CB8AC3E}">
        <p14:creationId xmlns:p14="http://schemas.microsoft.com/office/powerpoint/2010/main" val="502303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88BCD-B1D0-1FFA-F4F9-5E998049BFAC}"/>
              </a:ext>
            </a:extLst>
          </p:cNvPr>
          <p:cNvSpPr>
            <a:spLocks noGrp="1"/>
          </p:cNvSpPr>
          <p:nvPr>
            <p:ph type="title"/>
          </p:nvPr>
        </p:nvSpPr>
        <p:spPr/>
        <p:txBody>
          <a:bodyPr/>
          <a:lstStyle/>
          <a:p>
            <a:r>
              <a:rPr lang="zh-CN" altLang="en-US" dirty="0"/>
              <a:t>导数判断单调性</a:t>
            </a:r>
          </a:p>
        </p:txBody>
      </p:sp>
      <p:pic>
        <p:nvPicPr>
          <p:cNvPr id="4" name="内容占位符 3">
            <a:extLst>
              <a:ext uri="{FF2B5EF4-FFF2-40B4-BE49-F238E27FC236}">
                <a16:creationId xmlns:a16="http://schemas.microsoft.com/office/drawing/2014/main" id="{C71B19D4-36AA-2FD7-A6AF-58A2894FD49E}"/>
              </a:ext>
            </a:extLst>
          </p:cNvPr>
          <p:cNvPicPr>
            <a:picLocks noGrp="1" noChangeAspect="1"/>
          </p:cNvPicPr>
          <p:nvPr>
            <p:ph idx="1"/>
          </p:nvPr>
        </p:nvPicPr>
        <p:blipFill>
          <a:blip r:embed="rId2"/>
          <a:stretch>
            <a:fillRect/>
          </a:stretch>
        </p:blipFill>
        <p:spPr>
          <a:xfrm>
            <a:off x="1520816" y="1825625"/>
            <a:ext cx="9150367" cy="4351338"/>
          </a:xfrm>
          <a:prstGeom prst="rect">
            <a:avLst/>
          </a:prstGeom>
        </p:spPr>
      </p:pic>
    </p:spTree>
    <p:extLst>
      <p:ext uri="{BB962C8B-B14F-4D97-AF65-F5344CB8AC3E}">
        <p14:creationId xmlns:p14="http://schemas.microsoft.com/office/powerpoint/2010/main" val="2318458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9327D-95D5-0745-5C8F-68C31E922FD9}"/>
              </a:ext>
            </a:extLst>
          </p:cNvPr>
          <p:cNvSpPr>
            <a:spLocks noGrp="1"/>
          </p:cNvSpPr>
          <p:nvPr>
            <p:ph type="title"/>
          </p:nvPr>
        </p:nvSpPr>
        <p:spPr/>
        <p:txBody>
          <a:bodyPr/>
          <a:lstStyle/>
          <a:p>
            <a:r>
              <a:rPr lang="zh-CN" altLang="en-US" dirty="0"/>
              <a:t>二阶导判断极值点</a:t>
            </a:r>
          </a:p>
        </p:txBody>
      </p:sp>
      <p:pic>
        <p:nvPicPr>
          <p:cNvPr id="4" name="内容占位符 3">
            <a:extLst>
              <a:ext uri="{FF2B5EF4-FFF2-40B4-BE49-F238E27FC236}">
                <a16:creationId xmlns:a16="http://schemas.microsoft.com/office/drawing/2014/main" id="{8D613FF9-2ABA-F665-9AA1-0AAA1FF2B39E}"/>
              </a:ext>
            </a:extLst>
          </p:cNvPr>
          <p:cNvPicPr>
            <a:picLocks noGrp="1" noChangeAspect="1"/>
          </p:cNvPicPr>
          <p:nvPr>
            <p:ph idx="1"/>
          </p:nvPr>
        </p:nvPicPr>
        <p:blipFill>
          <a:blip r:embed="rId2"/>
          <a:stretch>
            <a:fillRect/>
          </a:stretch>
        </p:blipFill>
        <p:spPr>
          <a:xfrm>
            <a:off x="838200" y="1855777"/>
            <a:ext cx="10515600" cy="4291033"/>
          </a:xfrm>
          <a:prstGeom prst="rect">
            <a:avLst/>
          </a:prstGeom>
        </p:spPr>
      </p:pic>
    </p:spTree>
    <p:extLst>
      <p:ext uri="{BB962C8B-B14F-4D97-AF65-F5344CB8AC3E}">
        <p14:creationId xmlns:p14="http://schemas.microsoft.com/office/powerpoint/2010/main" val="8211258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6AA65-A2F1-5781-3086-B3BD51551ECA}"/>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92953617-D8BE-584B-45EB-3A17505CB99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10449E1-ACD7-2C91-58E1-DD4911485F48}"/>
              </a:ext>
            </a:extLst>
          </p:cNvPr>
          <p:cNvPicPr>
            <a:picLocks noChangeAspect="1"/>
          </p:cNvPicPr>
          <p:nvPr/>
        </p:nvPicPr>
        <p:blipFill>
          <a:blip r:embed="rId2"/>
          <a:stretch>
            <a:fillRect/>
          </a:stretch>
        </p:blipFill>
        <p:spPr>
          <a:xfrm>
            <a:off x="0" y="428020"/>
            <a:ext cx="12192000" cy="6001960"/>
          </a:xfrm>
          <a:prstGeom prst="rect">
            <a:avLst/>
          </a:prstGeom>
        </p:spPr>
      </p:pic>
    </p:spTree>
    <p:extLst>
      <p:ext uri="{BB962C8B-B14F-4D97-AF65-F5344CB8AC3E}">
        <p14:creationId xmlns:p14="http://schemas.microsoft.com/office/powerpoint/2010/main" val="3554156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F8498-CC3D-F971-9209-C8CF94F3F2EB}"/>
              </a:ext>
            </a:extLst>
          </p:cNvPr>
          <p:cNvSpPr>
            <a:spLocks noGrp="1"/>
          </p:cNvSpPr>
          <p:nvPr>
            <p:ph type="title"/>
          </p:nvPr>
        </p:nvSpPr>
        <p:spPr/>
        <p:txBody>
          <a:bodyPr/>
          <a:lstStyle/>
          <a:p>
            <a:r>
              <a:rPr lang="zh-CN" altLang="en-US" dirty="0"/>
              <a:t>二阶导判断凹凸性</a:t>
            </a:r>
          </a:p>
        </p:txBody>
      </p:sp>
      <p:pic>
        <p:nvPicPr>
          <p:cNvPr id="4" name="内容占位符 3">
            <a:extLst>
              <a:ext uri="{FF2B5EF4-FFF2-40B4-BE49-F238E27FC236}">
                <a16:creationId xmlns:a16="http://schemas.microsoft.com/office/drawing/2014/main" id="{8B9B3DB1-C392-2878-3B2E-390F18DEF2A6}"/>
              </a:ext>
            </a:extLst>
          </p:cNvPr>
          <p:cNvPicPr>
            <a:picLocks noGrp="1" noChangeAspect="1"/>
          </p:cNvPicPr>
          <p:nvPr>
            <p:ph idx="1"/>
          </p:nvPr>
        </p:nvPicPr>
        <p:blipFill>
          <a:blip r:embed="rId2"/>
          <a:stretch>
            <a:fillRect/>
          </a:stretch>
        </p:blipFill>
        <p:spPr>
          <a:xfrm>
            <a:off x="838200" y="1889143"/>
            <a:ext cx="10515600" cy="4224301"/>
          </a:xfrm>
          <a:prstGeom prst="rect">
            <a:avLst/>
          </a:prstGeom>
        </p:spPr>
      </p:pic>
    </p:spTree>
    <p:extLst>
      <p:ext uri="{BB962C8B-B14F-4D97-AF65-F5344CB8AC3E}">
        <p14:creationId xmlns:p14="http://schemas.microsoft.com/office/powerpoint/2010/main" val="463334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C4E5F-3CBD-D6D2-5D42-33C2D4750FF8}"/>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C5812B5F-692F-D54E-F7BF-AF2750FF51C7}"/>
              </a:ext>
            </a:extLst>
          </p:cNvPr>
          <p:cNvPicPr>
            <a:picLocks noGrp="1" noChangeAspect="1"/>
          </p:cNvPicPr>
          <p:nvPr>
            <p:ph idx="1"/>
          </p:nvPr>
        </p:nvPicPr>
        <p:blipFill>
          <a:blip r:embed="rId2"/>
          <a:stretch>
            <a:fillRect/>
          </a:stretch>
        </p:blipFill>
        <p:spPr>
          <a:xfrm>
            <a:off x="1326055" y="1575073"/>
            <a:ext cx="9614358" cy="5072719"/>
          </a:xfrm>
          <a:prstGeom prst="rect">
            <a:avLst/>
          </a:prstGeom>
        </p:spPr>
      </p:pic>
      <p:pic>
        <p:nvPicPr>
          <p:cNvPr id="5" name="图片 4">
            <a:extLst>
              <a:ext uri="{FF2B5EF4-FFF2-40B4-BE49-F238E27FC236}">
                <a16:creationId xmlns:a16="http://schemas.microsoft.com/office/drawing/2014/main" id="{1C8EBB55-9460-A2D7-3317-11F8DF0D2703}"/>
              </a:ext>
            </a:extLst>
          </p:cNvPr>
          <p:cNvPicPr>
            <a:picLocks noChangeAspect="1"/>
          </p:cNvPicPr>
          <p:nvPr/>
        </p:nvPicPr>
        <p:blipFill>
          <a:blip r:embed="rId3"/>
          <a:stretch>
            <a:fillRect/>
          </a:stretch>
        </p:blipFill>
        <p:spPr>
          <a:xfrm>
            <a:off x="-105103" y="438549"/>
            <a:ext cx="12192000" cy="1713701"/>
          </a:xfrm>
          <a:prstGeom prst="rect">
            <a:avLst/>
          </a:prstGeom>
        </p:spPr>
      </p:pic>
    </p:spTree>
    <p:extLst>
      <p:ext uri="{BB962C8B-B14F-4D97-AF65-F5344CB8AC3E}">
        <p14:creationId xmlns:p14="http://schemas.microsoft.com/office/powerpoint/2010/main" val="76327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5255F-6F2F-D201-447A-6FCC9B83BC3A}"/>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D923348B-0803-3CE7-1204-6992CB0BAEF9}"/>
              </a:ext>
            </a:extLst>
          </p:cNvPr>
          <p:cNvPicPr>
            <a:picLocks noGrp="1" noChangeAspect="1"/>
          </p:cNvPicPr>
          <p:nvPr>
            <p:ph idx="1"/>
          </p:nvPr>
        </p:nvPicPr>
        <p:blipFill>
          <a:blip r:embed="rId2"/>
          <a:stretch>
            <a:fillRect/>
          </a:stretch>
        </p:blipFill>
        <p:spPr>
          <a:xfrm>
            <a:off x="1146870" y="0"/>
            <a:ext cx="9468578" cy="6579860"/>
          </a:xfrm>
          <a:prstGeom prst="rect">
            <a:avLst/>
          </a:prstGeom>
        </p:spPr>
      </p:pic>
    </p:spTree>
    <p:extLst>
      <p:ext uri="{BB962C8B-B14F-4D97-AF65-F5344CB8AC3E}">
        <p14:creationId xmlns:p14="http://schemas.microsoft.com/office/powerpoint/2010/main" val="830121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6487D-4E93-5E86-A668-E6029EA330A3}"/>
              </a:ext>
            </a:extLst>
          </p:cNvPr>
          <p:cNvSpPr>
            <a:spLocks noGrp="1"/>
          </p:cNvSpPr>
          <p:nvPr>
            <p:ph type="title"/>
          </p:nvPr>
        </p:nvSpPr>
        <p:spPr/>
        <p:txBody>
          <a:bodyPr/>
          <a:lstStyle/>
          <a:p>
            <a:r>
              <a:rPr lang="zh-CN" altLang="en-US" dirty="0"/>
              <a:t>凹凸性证明琴生不等式</a:t>
            </a:r>
          </a:p>
        </p:txBody>
      </p:sp>
      <p:pic>
        <p:nvPicPr>
          <p:cNvPr id="4" name="内容占位符 3">
            <a:extLst>
              <a:ext uri="{FF2B5EF4-FFF2-40B4-BE49-F238E27FC236}">
                <a16:creationId xmlns:a16="http://schemas.microsoft.com/office/drawing/2014/main" id="{AE16642E-C6E8-CA0F-1F31-5F2D15E0DDC7}"/>
              </a:ext>
            </a:extLst>
          </p:cNvPr>
          <p:cNvPicPr>
            <a:picLocks noGrp="1" noChangeAspect="1"/>
          </p:cNvPicPr>
          <p:nvPr>
            <p:ph idx="1"/>
          </p:nvPr>
        </p:nvPicPr>
        <p:blipFill>
          <a:blip r:embed="rId2"/>
          <a:stretch>
            <a:fillRect/>
          </a:stretch>
        </p:blipFill>
        <p:spPr>
          <a:xfrm>
            <a:off x="0" y="2032644"/>
            <a:ext cx="12286130" cy="1502728"/>
          </a:xfrm>
          <a:prstGeom prst="rect">
            <a:avLst/>
          </a:prstGeom>
        </p:spPr>
      </p:pic>
    </p:spTree>
    <p:extLst>
      <p:ext uri="{BB962C8B-B14F-4D97-AF65-F5344CB8AC3E}">
        <p14:creationId xmlns:p14="http://schemas.microsoft.com/office/powerpoint/2010/main" val="3485031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0D2EC-8619-5346-9015-286A51C5EEB5}"/>
              </a:ext>
            </a:extLst>
          </p:cNvPr>
          <p:cNvSpPr>
            <a:spLocks noGrp="1"/>
          </p:cNvSpPr>
          <p:nvPr>
            <p:ph type="title"/>
          </p:nvPr>
        </p:nvSpPr>
        <p:spPr/>
        <p:txBody>
          <a:bodyPr/>
          <a:lstStyle/>
          <a:p>
            <a:r>
              <a:rPr lang="zh-CN" altLang="en-US" dirty="0"/>
              <a:t>原函数</a:t>
            </a:r>
          </a:p>
        </p:txBody>
      </p:sp>
      <p:pic>
        <p:nvPicPr>
          <p:cNvPr id="4" name="内容占位符 3">
            <a:extLst>
              <a:ext uri="{FF2B5EF4-FFF2-40B4-BE49-F238E27FC236}">
                <a16:creationId xmlns:a16="http://schemas.microsoft.com/office/drawing/2014/main" id="{79E05BE8-A96D-56AC-4F51-103128AC143E}"/>
              </a:ext>
            </a:extLst>
          </p:cNvPr>
          <p:cNvPicPr>
            <a:picLocks noGrp="1" noChangeAspect="1"/>
          </p:cNvPicPr>
          <p:nvPr>
            <p:ph idx="1"/>
          </p:nvPr>
        </p:nvPicPr>
        <p:blipFill>
          <a:blip r:embed="rId2"/>
          <a:stretch>
            <a:fillRect/>
          </a:stretch>
        </p:blipFill>
        <p:spPr>
          <a:xfrm>
            <a:off x="838200" y="3176386"/>
            <a:ext cx="10515600" cy="1649815"/>
          </a:xfrm>
          <a:prstGeom prst="rect">
            <a:avLst/>
          </a:prstGeom>
        </p:spPr>
      </p:pic>
    </p:spTree>
    <p:extLst>
      <p:ext uri="{BB962C8B-B14F-4D97-AF65-F5344CB8AC3E}">
        <p14:creationId xmlns:p14="http://schemas.microsoft.com/office/powerpoint/2010/main" val="2363064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61AF2-7C6A-4BC2-2DB7-CFB9D11A134F}"/>
              </a:ext>
            </a:extLst>
          </p:cNvPr>
          <p:cNvSpPr>
            <a:spLocks noGrp="1"/>
          </p:cNvSpPr>
          <p:nvPr>
            <p:ph type="title"/>
          </p:nvPr>
        </p:nvSpPr>
        <p:spPr/>
        <p:txBody>
          <a:bodyPr/>
          <a:lstStyle/>
          <a:p>
            <a:r>
              <a:rPr lang="zh-CN" altLang="en-US" dirty="0"/>
              <a:t>不定积分</a:t>
            </a:r>
          </a:p>
        </p:txBody>
      </p:sp>
      <p:pic>
        <p:nvPicPr>
          <p:cNvPr id="4" name="内容占位符 3">
            <a:extLst>
              <a:ext uri="{FF2B5EF4-FFF2-40B4-BE49-F238E27FC236}">
                <a16:creationId xmlns:a16="http://schemas.microsoft.com/office/drawing/2014/main" id="{FFCF5970-2452-0381-2CA5-FDDA6EF17210}"/>
              </a:ext>
            </a:extLst>
          </p:cNvPr>
          <p:cNvPicPr>
            <a:picLocks noGrp="1" noChangeAspect="1"/>
          </p:cNvPicPr>
          <p:nvPr>
            <p:ph idx="1"/>
          </p:nvPr>
        </p:nvPicPr>
        <p:blipFill>
          <a:blip r:embed="rId2"/>
          <a:stretch>
            <a:fillRect/>
          </a:stretch>
        </p:blipFill>
        <p:spPr>
          <a:xfrm>
            <a:off x="491359" y="1450531"/>
            <a:ext cx="10515600" cy="2873332"/>
          </a:xfrm>
          <a:prstGeom prst="rect">
            <a:avLst/>
          </a:prstGeom>
        </p:spPr>
      </p:pic>
      <p:pic>
        <p:nvPicPr>
          <p:cNvPr id="5" name="图片 4">
            <a:extLst>
              <a:ext uri="{FF2B5EF4-FFF2-40B4-BE49-F238E27FC236}">
                <a16:creationId xmlns:a16="http://schemas.microsoft.com/office/drawing/2014/main" id="{DF29683E-5196-CB61-2CD5-9BFBC1AAAC51}"/>
              </a:ext>
            </a:extLst>
          </p:cNvPr>
          <p:cNvPicPr>
            <a:picLocks noChangeAspect="1"/>
          </p:cNvPicPr>
          <p:nvPr/>
        </p:nvPicPr>
        <p:blipFill>
          <a:blip r:embed="rId3"/>
          <a:stretch>
            <a:fillRect/>
          </a:stretch>
        </p:blipFill>
        <p:spPr>
          <a:xfrm>
            <a:off x="57807" y="4133966"/>
            <a:ext cx="12192000" cy="2641600"/>
          </a:xfrm>
          <a:prstGeom prst="rect">
            <a:avLst/>
          </a:prstGeom>
        </p:spPr>
      </p:pic>
    </p:spTree>
    <p:extLst>
      <p:ext uri="{BB962C8B-B14F-4D97-AF65-F5344CB8AC3E}">
        <p14:creationId xmlns:p14="http://schemas.microsoft.com/office/powerpoint/2010/main" val="15706971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872D9-647B-E3BB-D185-9EF2FA0D1EED}"/>
              </a:ext>
            </a:extLst>
          </p:cNvPr>
          <p:cNvSpPr>
            <a:spLocks noGrp="1"/>
          </p:cNvSpPr>
          <p:nvPr>
            <p:ph type="title"/>
          </p:nvPr>
        </p:nvSpPr>
        <p:spPr/>
        <p:txBody>
          <a:bodyPr/>
          <a:lstStyle/>
          <a:p>
            <a:r>
              <a:rPr lang="zh-CN" altLang="en-US" dirty="0"/>
              <a:t>注意：不定积分要保持连续</a:t>
            </a:r>
          </a:p>
        </p:txBody>
      </p:sp>
      <p:sp>
        <p:nvSpPr>
          <p:cNvPr id="3" name="内容占位符 2">
            <a:extLst>
              <a:ext uri="{FF2B5EF4-FFF2-40B4-BE49-F238E27FC236}">
                <a16:creationId xmlns:a16="http://schemas.microsoft.com/office/drawing/2014/main" id="{129C86FE-D8DF-4FF6-3BC3-38BA104B5D42}"/>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D435A2B2-626E-22EE-9A92-DFBDA6E38C30}"/>
              </a:ext>
            </a:extLst>
          </p:cNvPr>
          <p:cNvPicPr>
            <a:picLocks noChangeAspect="1"/>
          </p:cNvPicPr>
          <p:nvPr/>
        </p:nvPicPr>
        <p:blipFill>
          <a:blip r:embed="rId2"/>
          <a:stretch>
            <a:fillRect/>
          </a:stretch>
        </p:blipFill>
        <p:spPr>
          <a:xfrm>
            <a:off x="478221" y="1286918"/>
            <a:ext cx="10936014" cy="5571082"/>
          </a:xfrm>
          <a:prstGeom prst="rect">
            <a:avLst/>
          </a:prstGeom>
        </p:spPr>
      </p:pic>
    </p:spTree>
    <p:extLst>
      <p:ext uri="{BB962C8B-B14F-4D97-AF65-F5344CB8AC3E}">
        <p14:creationId xmlns:p14="http://schemas.microsoft.com/office/powerpoint/2010/main" val="3756416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13B568-BF8D-2064-78E4-19432B678D78}"/>
              </a:ext>
            </a:extLst>
          </p:cNvPr>
          <p:cNvSpPr>
            <a:spLocks noGrp="1"/>
          </p:cNvSpPr>
          <p:nvPr>
            <p:ph type="title"/>
          </p:nvPr>
        </p:nvSpPr>
        <p:spPr/>
        <p:txBody>
          <a:bodyPr/>
          <a:lstStyle/>
          <a:p>
            <a:r>
              <a:rPr lang="zh-CN" altLang="en-US" dirty="0"/>
              <a:t>黎曼和</a:t>
            </a:r>
          </a:p>
        </p:txBody>
      </p:sp>
      <p:pic>
        <p:nvPicPr>
          <p:cNvPr id="4" name="内容占位符 3">
            <a:extLst>
              <a:ext uri="{FF2B5EF4-FFF2-40B4-BE49-F238E27FC236}">
                <a16:creationId xmlns:a16="http://schemas.microsoft.com/office/drawing/2014/main" id="{BA75ACCD-87C3-A4B1-6A1F-A526191FCFA3}"/>
              </a:ext>
            </a:extLst>
          </p:cNvPr>
          <p:cNvPicPr>
            <a:picLocks noGrp="1" noChangeAspect="1"/>
          </p:cNvPicPr>
          <p:nvPr>
            <p:ph idx="1"/>
          </p:nvPr>
        </p:nvPicPr>
        <p:blipFill>
          <a:blip r:embed="rId2"/>
          <a:stretch>
            <a:fillRect/>
          </a:stretch>
        </p:blipFill>
        <p:spPr>
          <a:xfrm>
            <a:off x="922283" y="1382674"/>
            <a:ext cx="9929648" cy="1804566"/>
          </a:xfrm>
          <a:prstGeom prst="rect">
            <a:avLst/>
          </a:prstGeom>
        </p:spPr>
      </p:pic>
      <p:pic>
        <p:nvPicPr>
          <p:cNvPr id="5" name="图片 4">
            <a:extLst>
              <a:ext uri="{FF2B5EF4-FFF2-40B4-BE49-F238E27FC236}">
                <a16:creationId xmlns:a16="http://schemas.microsoft.com/office/drawing/2014/main" id="{5768D7EF-3974-C065-AB46-B34512602727}"/>
              </a:ext>
            </a:extLst>
          </p:cNvPr>
          <p:cNvPicPr>
            <a:picLocks noChangeAspect="1"/>
          </p:cNvPicPr>
          <p:nvPr/>
        </p:nvPicPr>
        <p:blipFill>
          <a:blip r:embed="rId3"/>
          <a:stretch>
            <a:fillRect/>
          </a:stretch>
        </p:blipFill>
        <p:spPr>
          <a:xfrm>
            <a:off x="1131176" y="3429000"/>
            <a:ext cx="9929648" cy="1866988"/>
          </a:xfrm>
          <a:prstGeom prst="rect">
            <a:avLst/>
          </a:prstGeom>
        </p:spPr>
      </p:pic>
      <p:pic>
        <p:nvPicPr>
          <p:cNvPr id="7" name="图片 6">
            <a:extLst>
              <a:ext uri="{FF2B5EF4-FFF2-40B4-BE49-F238E27FC236}">
                <a16:creationId xmlns:a16="http://schemas.microsoft.com/office/drawing/2014/main" id="{8A321153-9FC8-3ED5-8CAC-1C298FA0AB89}"/>
              </a:ext>
            </a:extLst>
          </p:cNvPr>
          <p:cNvPicPr>
            <a:picLocks noChangeAspect="1"/>
          </p:cNvPicPr>
          <p:nvPr/>
        </p:nvPicPr>
        <p:blipFill>
          <a:blip r:embed="rId4"/>
          <a:stretch>
            <a:fillRect/>
          </a:stretch>
        </p:blipFill>
        <p:spPr>
          <a:xfrm>
            <a:off x="0" y="1387482"/>
            <a:ext cx="12192000" cy="4083035"/>
          </a:xfrm>
          <a:prstGeom prst="rect">
            <a:avLst/>
          </a:prstGeom>
        </p:spPr>
      </p:pic>
    </p:spTree>
    <p:extLst>
      <p:ext uri="{BB962C8B-B14F-4D97-AF65-F5344CB8AC3E}">
        <p14:creationId xmlns:p14="http://schemas.microsoft.com/office/powerpoint/2010/main" val="396223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84F4C7-E6A9-EEB9-28D2-A8DEA77755D8}"/>
              </a:ext>
            </a:extLst>
          </p:cNvPr>
          <p:cNvSpPr>
            <a:spLocks noGrp="1"/>
          </p:cNvSpPr>
          <p:nvPr>
            <p:ph type="title"/>
          </p:nvPr>
        </p:nvSpPr>
        <p:spPr/>
        <p:txBody>
          <a:bodyPr/>
          <a:lstStyle/>
          <a:p>
            <a:r>
              <a:rPr lang="zh-CN" altLang="en-US" dirty="0"/>
              <a:t>黎曼积分</a:t>
            </a:r>
          </a:p>
        </p:txBody>
      </p:sp>
      <p:pic>
        <p:nvPicPr>
          <p:cNvPr id="4" name="内容占位符 3">
            <a:extLst>
              <a:ext uri="{FF2B5EF4-FFF2-40B4-BE49-F238E27FC236}">
                <a16:creationId xmlns:a16="http://schemas.microsoft.com/office/drawing/2014/main" id="{484C7DD1-07E8-3311-7F9C-4690103D7966}"/>
              </a:ext>
            </a:extLst>
          </p:cNvPr>
          <p:cNvPicPr>
            <a:picLocks noGrp="1" noChangeAspect="1"/>
          </p:cNvPicPr>
          <p:nvPr>
            <p:ph idx="1"/>
          </p:nvPr>
        </p:nvPicPr>
        <p:blipFill>
          <a:blip r:embed="rId2"/>
          <a:stretch>
            <a:fillRect/>
          </a:stretch>
        </p:blipFill>
        <p:spPr>
          <a:xfrm>
            <a:off x="1298117" y="1825625"/>
            <a:ext cx="9595766" cy="4351338"/>
          </a:xfrm>
          <a:prstGeom prst="rect">
            <a:avLst/>
          </a:prstGeom>
        </p:spPr>
      </p:pic>
    </p:spTree>
    <p:extLst>
      <p:ext uri="{BB962C8B-B14F-4D97-AF65-F5344CB8AC3E}">
        <p14:creationId xmlns:p14="http://schemas.microsoft.com/office/powerpoint/2010/main" val="3560707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31127-1EC4-C874-3565-47174ABBB354}"/>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1BB4548A-EA1C-C4F7-E91F-0E021196F560}"/>
              </a:ext>
            </a:extLst>
          </p:cNvPr>
          <p:cNvPicPr>
            <a:picLocks noGrp="1" noChangeAspect="1"/>
          </p:cNvPicPr>
          <p:nvPr>
            <p:ph idx="1"/>
          </p:nvPr>
        </p:nvPicPr>
        <p:blipFill>
          <a:blip r:embed="rId2"/>
          <a:stretch>
            <a:fillRect/>
          </a:stretch>
        </p:blipFill>
        <p:spPr>
          <a:xfrm>
            <a:off x="1898562" y="1767817"/>
            <a:ext cx="7893568" cy="4953547"/>
          </a:xfrm>
          <a:prstGeom prst="rect">
            <a:avLst/>
          </a:prstGeom>
        </p:spPr>
      </p:pic>
    </p:spTree>
    <p:extLst>
      <p:ext uri="{BB962C8B-B14F-4D97-AF65-F5344CB8AC3E}">
        <p14:creationId xmlns:p14="http://schemas.microsoft.com/office/powerpoint/2010/main" val="3137224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FE804-D160-3464-2C4D-409A6530B6FB}"/>
              </a:ext>
            </a:extLst>
          </p:cNvPr>
          <p:cNvSpPr>
            <a:spLocks noGrp="1"/>
          </p:cNvSpPr>
          <p:nvPr>
            <p:ph type="title"/>
          </p:nvPr>
        </p:nvSpPr>
        <p:spPr/>
        <p:txBody>
          <a:bodyPr/>
          <a:lstStyle/>
          <a:p>
            <a:r>
              <a:rPr lang="zh-CN" altLang="en-US" dirty="0"/>
              <a:t>可积性的判断</a:t>
            </a:r>
          </a:p>
        </p:txBody>
      </p:sp>
      <p:pic>
        <p:nvPicPr>
          <p:cNvPr id="4" name="内容占位符 3">
            <a:extLst>
              <a:ext uri="{FF2B5EF4-FFF2-40B4-BE49-F238E27FC236}">
                <a16:creationId xmlns:a16="http://schemas.microsoft.com/office/drawing/2014/main" id="{61BF04CF-C820-D221-0CCE-45D36C6CD0E3}"/>
              </a:ext>
            </a:extLst>
          </p:cNvPr>
          <p:cNvPicPr>
            <a:picLocks noGrp="1" noChangeAspect="1"/>
          </p:cNvPicPr>
          <p:nvPr>
            <p:ph idx="1"/>
          </p:nvPr>
        </p:nvPicPr>
        <p:blipFill>
          <a:blip r:embed="rId2"/>
          <a:stretch>
            <a:fillRect/>
          </a:stretch>
        </p:blipFill>
        <p:spPr>
          <a:xfrm>
            <a:off x="4621924" y="235794"/>
            <a:ext cx="7570076" cy="1751841"/>
          </a:xfrm>
          <a:prstGeom prst="rect">
            <a:avLst/>
          </a:prstGeom>
        </p:spPr>
      </p:pic>
      <p:pic>
        <p:nvPicPr>
          <p:cNvPr id="5" name="图片 4">
            <a:extLst>
              <a:ext uri="{FF2B5EF4-FFF2-40B4-BE49-F238E27FC236}">
                <a16:creationId xmlns:a16="http://schemas.microsoft.com/office/drawing/2014/main" id="{A29ABE95-96A9-C0CC-2F20-124427DDCB3A}"/>
              </a:ext>
            </a:extLst>
          </p:cNvPr>
          <p:cNvPicPr>
            <a:picLocks noChangeAspect="1"/>
          </p:cNvPicPr>
          <p:nvPr/>
        </p:nvPicPr>
        <p:blipFill>
          <a:blip r:embed="rId3"/>
          <a:stretch>
            <a:fillRect/>
          </a:stretch>
        </p:blipFill>
        <p:spPr>
          <a:xfrm>
            <a:off x="2149366" y="2082807"/>
            <a:ext cx="7362496" cy="3626355"/>
          </a:xfrm>
          <a:prstGeom prst="rect">
            <a:avLst/>
          </a:prstGeom>
        </p:spPr>
      </p:pic>
      <p:pic>
        <p:nvPicPr>
          <p:cNvPr id="6" name="图片 5">
            <a:extLst>
              <a:ext uri="{FF2B5EF4-FFF2-40B4-BE49-F238E27FC236}">
                <a16:creationId xmlns:a16="http://schemas.microsoft.com/office/drawing/2014/main" id="{02AA94A9-9605-B315-8C5E-59CF67DCCDCA}"/>
              </a:ext>
            </a:extLst>
          </p:cNvPr>
          <p:cNvPicPr>
            <a:picLocks noChangeAspect="1"/>
          </p:cNvPicPr>
          <p:nvPr/>
        </p:nvPicPr>
        <p:blipFill>
          <a:blip r:embed="rId4"/>
          <a:stretch>
            <a:fillRect/>
          </a:stretch>
        </p:blipFill>
        <p:spPr>
          <a:xfrm>
            <a:off x="120157" y="2208653"/>
            <a:ext cx="12222641" cy="3451167"/>
          </a:xfrm>
          <a:prstGeom prst="rect">
            <a:avLst/>
          </a:prstGeom>
        </p:spPr>
      </p:pic>
    </p:spTree>
    <p:extLst>
      <p:ext uri="{BB962C8B-B14F-4D97-AF65-F5344CB8AC3E}">
        <p14:creationId xmlns:p14="http://schemas.microsoft.com/office/powerpoint/2010/main" val="249628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43ADD-0780-E3FF-EDBC-4B2A95734F18}"/>
              </a:ext>
            </a:extLst>
          </p:cNvPr>
          <p:cNvSpPr>
            <a:spLocks noGrp="1"/>
          </p:cNvSpPr>
          <p:nvPr>
            <p:ph type="title"/>
          </p:nvPr>
        </p:nvSpPr>
        <p:spPr/>
        <p:txBody>
          <a:bodyPr/>
          <a:lstStyle/>
          <a:p>
            <a:r>
              <a:rPr lang="zh-CN" altLang="en-US" dirty="0"/>
              <a:t>一致连续</a:t>
            </a:r>
          </a:p>
        </p:txBody>
      </p:sp>
      <p:pic>
        <p:nvPicPr>
          <p:cNvPr id="4" name="内容占位符 3">
            <a:extLst>
              <a:ext uri="{FF2B5EF4-FFF2-40B4-BE49-F238E27FC236}">
                <a16:creationId xmlns:a16="http://schemas.microsoft.com/office/drawing/2014/main" id="{8AC07AC3-C144-5337-DD24-8EB85A9A5F48}"/>
              </a:ext>
            </a:extLst>
          </p:cNvPr>
          <p:cNvPicPr>
            <a:picLocks noGrp="1" noChangeAspect="1"/>
          </p:cNvPicPr>
          <p:nvPr>
            <p:ph idx="1"/>
          </p:nvPr>
        </p:nvPicPr>
        <p:blipFill>
          <a:blip r:embed="rId2"/>
          <a:stretch>
            <a:fillRect/>
          </a:stretch>
        </p:blipFill>
        <p:spPr>
          <a:xfrm>
            <a:off x="775138" y="1848938"/>
            <a:ext cx="10515600" cy="2980410"/>
          </a:xfrm>
          <a:prstGeom prst="rect">
            <a:avLst/>
          </a:prstGeom>
        </p:spPr>
      </p:pic>
      <p:pic>
        <p:nvPicPr>
          <p:cNvPr id="5" name="图片 4">
            <a:extLst>
              <a:ext uri="{FF2B5EF4-FFF2-40B4-BE49-F238E27FC236}">
                <a16:creationId xmlns:a16="http://schemas.microsoft.com/office/drawing/2014/main" id="{6FC125D2-D80D-6343-5973-1871E2973152}"/>
              </a:ext>
            </a:extLst>
          </p:cNvPr>
          <p:cNvPicPr>
            <a:picLocks noChangeAspect="1"/>
          </p:cNvPicPr>
          <p:nvPr/>
        </p:nvPicPr>
        <p:blipFill>
          <a:blip r:embed="rId3"/>
          <a:stretch>
            <a:fillRect/>
          </a:stretch>
        </p:blipFill>
        <p:spPr>
          <a:xfrm>
            <a:off x="0" y="4755201"/>
            <a:ext cx="12192000" cy="2150825"/>
          </a:xfrm>
          <a:prstGeom prst="rect">
            <a:avLst/>
          </a:prstGeom>
        </p:spPr>
      </p:pic>
    </p:spTree>
    <p:extLst>
      <p:ext uri="{BB962C8B-B14F-4D97-AF65-F5344CB8AC3E}">
        <p14:creationId xmlns:p14="http://schemas.microsoft.com/office/powerpoint/2010/main" val="3366563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AB4FF-ED42-7EAD-F7CE-57DA271BA619}"/>
              </a:ext>
            </a:extLst>
          </p:cNvPr>
          <p:cNvSpPr>
            <a:spLocks noGrp="1"/>
          </p:cNvSpPr>
          <p:nvPr>
            <p:ph type="title"/>
          </p:nvPr>
        </p:nvSpPr>
        <p:spPr/>
        <p:txBody>
          <a:bodyPr/>
          <a:lstStyle/>
          <a:p>
            <a:r>
              <a:rPr lang="zh-CN" altLang="en-US" dirty="0"/>
              <a:t>一致连续判断可积性</a:t>
            </a:r>
          </a:p>
        </p:txBody>
      </p:sp>
      <p:pic>
        <p:nvPicPr>
          <p:cNvPr id="4" name="内容占位符 3">
            <a:extLst>
              <a:ext uri="{FF2B5EF4-FFF2-40B4-BE49-F238E27FC236}">
                <a16:creationId xmlns:a16="http://schemas.microsoft.com/office/drawing/2014/main" id="{28AAF186-038A-471F-3671-A4573907AC24}"/>
              </a:ext>
            </a:extLst>
          </p:cNvPr>
          <p:cNvPicPr>
            <a:picLocks noGrp="1" noChangeAspect="1"/>
          </p:cNvPicPr>
          <p:nvPr>
            <p:ph idx="1"/>
          </p:nvPr>
        </p:nvPicPr>
        <p:blipFill>
          <a:blip r:embed="rId2"/>
          <a:stretch>
            <a:fillRect/>
          </a:stretch>
        </p:blipFill>
        <p:spPr>
          <a:xfrm>
            <a:off x="612227" y="1633460"/>
            <a:ext cx="10515600" cy="2150122"/>
          </a:xfrm>
          <a:prstGeom prst="rect">
            <a:avLst/>
          </a:prstGeom>
        </p:spPr>
      </p:pic>
      <p:sp>
        <p:nvSpPr>
          <p:cNvPr id="5" name="文本框 4">
            <a:extLst>
              <a:ext uri="{FF2B5EF4-FFF2-40B4-BE49-F238E27FC236}">
                <a16:creationId xmlns:a16="http://schemas.microsoft.com/office/drawing/2014/main" id="{CFC9F473-D55C-067D-3229-F54369766CA8}"/>
              </a:ext>
            </a:extLst>
          </p:cNvPr>
          <p:cNvSpPr txBox="1"/>
          <p:nvPr/>
        </p:nvSpPr>
        <p:spPr>
          <a:xfrm>
            <a:off x="1114097" y="4703379"/>
            <a:ext cx="10049546" cy="584775"/>
          </a:xfrm>
          <a:prstGeom prst="rect">
            <a:avLst/>
          </a:prstGeom>
          <a:noFill/>
        </p:spPr>
        <p:txBody>
          <a:bodyPr wrap="none" rtlCol="0">
            <a:spAutoFit/>
          </a:bodyPr>
          <a:lstStyle/>
          <a:p>
            <a:r>
              <a:rPr lang="en-US" altLang="zh-CN" sz="3200" dirty="0"/>
              <a:t>2.</a:t>
            </a:r>
            <a:r>
              <a:rPr lang="zh-CN" altLang="en-US" sz="3200" dirty="0"/>
              <a:t>一致连续除了有极限的无穷多个断点，则</a:t>
            </a:r>
            <a:r>
              <a:rPr lang="en-US" altLang="zh-CN" sz="3200" dirty="0"/>
              <a:t>f</a:t>
            </a:r>
            <a:r>
              <a:rPr lang="zh-CN" altLang="en-US" sz="3200" dirty="0"/>
              <a:t>仍然可积。</a:t>
            </a:r>
          </a:p>
        </p:txBody>
      </p:sp>
    </p:spTree>
    <p:extLst>
      <p:ext uri="{BB962C8B-B14F-4D97-AF65-F5344CB8AC3E}">
        <p14:creationId xmlns:p14="http://schemas.microsoft.com/office/powerpoint/2010/main" val="77733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88E11-735C-230A-596C-33110687AA0B}"/>
              </a:ext>
            </a:extLst>
          </p:cNvPr>
          <p:cNvSpPr>
            <a:spLocks noGrp="1"/>
          </p:cNvSpPr>
          <p:nvPr>
            <p:ph type="title"/>
          </p:nvPr>
        </p:nvSpPr>
        <p:spPr/>
        <p:txBody>
          <a:bodyPr/>
          <a:lstStyle/>
          <a:p>
            <a:r>
              <a:rPr lang="zh-CN" altLang="en-US" dirty="0"/>
              <a:t>极限练习题</a:t>
            </a:r>
          </a:p>
        </p:txBody>
      </p:sp>
      <p:pic>
        <p:nvPicPr>
          <p:cNvPr id="4" name="内容占位符 3">
            <a:extLst>
              <a:ext uri="{FF2B5EF4-FFF2-40B4-BE49-F238E27FC236}">
                <a16:creationId xmlns:a16="http://schemas.microsoft.com/office/drawing/2014/main" id="{A9117D3B-74F2-14B9-12F2-9E29185CBA97}"/>
              </a:ext>
            </a:extLst>
          </p:cNvPr>
          <p:cNvPicPr>
            <a:picLocks noGrp="1" noChangeAspect="1"/>
          </p:cNvPicPr>
          <p:nvPr>
            <p:ph idx="1"/>
          </p:nvPr>
        </p:nvPicPr>
        <p:blipFill>
          <a:blip r:embed="rId2"/>
          <a:srcRect l="7373" r="7068" b="66956"/>
          <a:stretch>
            <a:fillRect/>
          </a:stretch>
        </p:blipFill>
        <p:spPr>
          <a:xfrm>
            <a:off x="320565" y="2051598"/>
            <a:ext cx="14008243" cy="2278664"/>
          </a:xfrm>
          <a:prstGeom prst="rect">
            <a:avLst/>
          </a:prstGeom>
        </p:spPr>
      </p:pic>
    </p:spTree>
    <p:extLst>
      <p:ext uri="{BB962C8B-B14F-4D97-AF65-F5344CB8AC3E}">
        <p14:creationId xmlns:p14="http://schemas.microsoft.com/office/powerpoint/2010/main" val="9186848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76C93A-95AB-6F10-A23A-87B0C9FAB5D7}"/>
              </a:ext>
            </a:extLst>
          </p:cNvPr>
          <p:cNvSpPr>
            <a:spLocks noGrp="1"/>
          </p:cNvSpPr>
          <p:nvPr>
            <p:ph type="title"/>
          </p:nvPr>
        </p:nvSpPr>
        <p:spPr/>
        <p:txBody>
          <a:bodyPr/>
          <a:lstStyle/>
          <a:p>
            <a:r>
              <a:rPr lang="zh-CN" altLang="en-US" dirty="0"/>
              <a:t>黎曼函数可积性</a:t>
            </a:r>
          </a:p>
        </p:txBody>
      </p:sp>
      <p:pic>
        <p:nvPicPr>
          <p:cNvPr id="4" name="内容占位符 3">
            <a:extLst>
              <a:ext uri="{FF2B5EF4-FFF2-40B4-BE49-F238E27FC236}">
                <a16:creationId xmlns:a16="http://schemas.microsoft.com/office/drawing/2014/main" id="{4FD0DA63-7E5B-3A3C-932F-4B21F8649B39}"/>
              </a:ext>
            </a:extLst>
          </p:cNvPr>
          <p:cNvPicPr>
            <a:picLocks noGrp="1" noChangeAspect="1"/>
          </p:cNvPicPr>
          <p:nvPr>
            <p:ph idx="1"/>
          </p:nvPr>
        </p:nvPicPr>
        <p:blipFill>
          <a:blip r:embed="rId2"/>
          <a:stretch>
            <a:fillRect/>
          </a:stretch>
        </p:blipFill>
        <p:spPr>
          <a:xfrm>
            <a:off x="501650" y="2508168"/>
            <a:ext cx="11388900" cy="2876632"/>
          </a:xfrm>
          <a:prstGeom prst="rect">
            <a:avLst/>
          </a:prstGeom>
        </p:spPr>
      </p:pic>
    </p:spTree>
    <p:extLst>
      <p:ext uri="{BB962C8B-B14F-4D97-AF65-F5344CB8AC3E}">
        <p14:creationId xmlns:p14="http://schemas.microsoft.com/office/powerpoint/2010/main" val="982863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BA43B-BCDD-A38D-4169-14522C6A07F9}"/>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CA4177C1-2FD3-185D-863D-CDA843AE6A94}"/>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AC0FC45B-43E3-B8D1-9CFB-210813D4DED4}"/>
              </a:ext>
            </a:extLst>
          </p:cNvPr>
          <p:cNvPicPr>
            <a:picLocks noChangeAspect="1"/>
          </p:cNvPicPr>
          <p:nvPr/>
        </p:nvPicPr>
        <p:blipFill>
          <a:blip r:embed="rId2"/>
          <a:stretch>
            <a:fillRect/>
          </a:stretch>
        </p:blipFill>
        <p:spPr>
          <a:xfrm>
            <a:off x="0" y="1076675"/>
            <a:ext cx="12192000" cy="4704650"/>
          </a:xfrm>
          <a:prstGeom prst="rect">
            <a:avLst/>
          </a:prstGeom>
        </p:spPr>
      </p:pic>
    </p:spTree>
    <p:extLst>
      <p:ext uri="{BB962C8B-B14F-4D97-AF65-F5344CB8AC3E}">
        <p14:creationId xmlns:p14="http://schemas.microsoft.com/office/powerpoint/2010/main" val="3936235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093FD-2C9E-75FD-B464-7646EF2AFD3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13C3AB9-80DF-019D-CEDD-59C5C4A73D1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D4AB78E-2A30-1076-EE20-18690258D36D}"/>
              </a:ext>
            </a:extLst>
          </p:cNvPr>
          <p:cNvPicPr>
            <a:picLocks noChangeAspect="1"/>
          </p:cNvPicPr>
          <p:nvPr/>
        </p:nvPicPr>
        <p:blipFill>
          <a:blip r:embed="rId2"/>
          <a:stretch>
            <a:fillRect/>
          </a:stretch>
        </p:blipFill>
        <p:spPr>
          <a:xfrm>
            <a:off x="0" y="963008"/>
            <a:ext cx="12192000" cy="4931983"/>
          </a:xfrm>
          <a:prstGeom prst="rect">
            <a:avLst/>
          </a:prstGeom>
        </p:spPr>
      </p:pic>
    </p:spTree>
    <p:extLst>
      <p:ext uri="{BB962C8B-B14F-4D97-AF65-F5344CB8AC3E}">
        <p14:creationId xmlns:p14="http://schemas.microsoft.com/office/powerpoint/2010/main" val="3889396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3D2C5-A150-F675-F605-D45732E017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D0338BD-A02E-C92C-18E6-7237EE38F44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B5B9CE8-69E5-999E-BA29-0374840CC23A}"/>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3305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48008-75A1-2507-F52B-74BCBA8824CE}"/>
              </a:ext>
            </a:extLst>
          </p:cNvPr>
          <p:cNvSpPr>
            <a:spLocks noGrp="1"/>
          </p:cNvSpPr>
          <p:nvPr>
            <p:ph type="title"/>
          </p:nvPr>
        </p:nvSpPr>
        <p:spPr/>
        <p:txBody>
          <a:bodyPr/>
          <a:lstStyle/>
          <a:p>
            <a:r>
              <a:rPr lang="zh-CN" altLang="en-US" dirty="0"/>
              <a:t>可积性典题</a:t>
            </a:r>
          </a:p>
        </p:txBody>
      </p:sp>
      <p:pic>
        <p:nvPicPr>
          <p:cNvPr id="4" name="内容占位符 3">
            <a:extLst>
              <a:ext uri="{FF2B5EF4-FFF2-40B4-BE49-F238E27FC236}">
                <a16:creationId xmlns:a16="http://schemas.microsoft.com/office/drawing/2014/main" id="{7AFA1DD3-8774-3DA3-8321-6385197FC857}"/>
              </a:ext>
            </a:extLst>
          </p:cNvPr>
          <p:cNvPicPr>
            <a:picLocks noGrp="1" noChangeAspect="1"/>
          </p:cNvPicPr>
          <p:nvPr>
            <p:ph idx="1"/>
          </p:nvPr>
        </p:nvPicPr>
        <p:blipFill>
          <a:blip r:embed="rId2"/>
          <a:stretch>
            <a:fillRect/>
          </a:stretch>
        </p:blipFill>
        <p:spPr>
          <a:xfrm>
            <a:off x="838200" y="1977442"/>
            <a:ext cx="10515600" cy="4047704"/>
          </a:xfrm>
          <a:prstGeom prst="rect">
            <a:avLst/>
          </a:prstGeom>
        </p:spPr>
      </p:pic>
    </p:spTree>
    <p:extLst>
      <p:ext uri="{BB962C8B-B14F-4D97-AF65-F5344CB8AC3E}">
        <p14:creationId xmlns:p14="http://schemas.microsoft.com/office/powerpoint/2010/main" val="314459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7BB3A-550C-269A-A41A-F9F0673818E3}"/>
              </a:ext>
            </a:extLst>
          </p:cNvPr>
          <p:cNvSpPr>
            <a:spLocks noGrp="1"/>
          </p:cNvSpPr>
          <p:nvPr>
            <p:ph type="title"/>
          </p:nvPr>
        </p:nvSpPr>
        <p:spPr/>
        <p:txBody>
          <a:bodyPr/>
          <a:lstStyle/>
          <a:p>
            <a:r>
              <a:rPr lang="zh-CN" altLang="en-US" dirty="0"/>
              <a:t>中值定理</a:t>
            </a:r>
          </a:p>
        </p:txBody>
      </p:sp>
      <p:pic>
        <p:nvPicPr>
          <p:cNvPr id="4" name="内容占位符 3">
            <a:extLst>
              <a:ext uri="{FF2B5EF4-FFF2-40B4-BE49-F238E27FC236}">
                <a16:creationId xmlns:a16="http://schemas.microsoft.com/office/drawing/2014/main" id="{28DC78A9-223B-F692-92D0-261276F14A99}"/>
              </a:ext>
            </a:extLst>
          </p:cNvPr>
          <p:cNvPicPr>
            <a:picLocks noGrp="1" noChangeAspect="1"/>
          </p:cNvPicPr>
          <p:nvPr>
            <p:ph idx="1"/>
          </p:nvPr>
        </p:nvPicPr>
        <p:blipFill>
          <a:blip r:embed="rId2"/>
          <a:stretch>
            <a:fillRect/>
          </a:stretch>
        </p:blipFill>
        <p:spPr>
          <a:xfrm>
            <a:off x="838200" y="2475960"/>
            <a:ext cx="10515600" cy="3050668"/>
          </a:xfrm>
          <a:prstGeom prst="rect">
            <a:avLst/>
          </a:prstGeom>
        </p:spPr>
      </p:pic>
    </p:spTree>
    <p:extLst>
      <p:ext uri="{BB962C8B-B14F-4D97-AF65-F5344CB8AC3E}">
        <p14:creationId xmlns:p14="http://schemas.microsoft.com/office/powerpoint/2010/main" val="13649707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84782-44FC-FD8B-AC71-E1CA1CB8F1BF}"/>
              </a:ext>
            </a:extLst>
          </p:cNvPr>
          <p:cNvSpPr>
            <a:spLocks noGrp="1"/>
          </p:cNvSpPr>
          <p:nvPr>
            <p:ph type="title"/>
          </p:nvPr>
        </p:nvSpPr>
        <p:spPr/>
        <p:txBody>
          <a:bodyPr/>
          <a:lstStyle/>
          <a:p>
            <a:br>
              <a:rPr lang="en-US" altLang="zh-CN" dirty="0"/>
            </a:br>
            <a:endParaRPr lang="zh-CN" altLang="en-US" dirty="0"/>
          </a:p>
        </p:txBody>
      </p:sp>
      <p:pic>
        <p:nvPicPr>
          <p:cNvPr id="4" name="内容占位符 3">
            <a:extLst>
              <a:ext uri="{FF2B5EF4-FFF2-40B4-BE49-F238E27FC236}">
                <a16:creationId xmlns:a16="http://schemas.microsoft.com/office/drawing/2014/main" id="{F0B2449F-2C6B-3054-9A1E-CA3DF31F14E8}"/>
              </a:ext>
            </a:extLst>
          </p:cNvPr>
          <p:cNvPicPr>
            <a:picLocks noGrp="1" noChangeAspect="1"/>
          </p:cNvPicPr>
          <p:nvPr>
            <p:ph idx="1"/>
          </p:nvPr>
        </p:nvPicPr>
        <p:blipFill>
          <a:blip r:embed="rId2"/>
          <a:stretch>
            <a:fillRect/>
          </a:stretch>
        </p:blipFill>
        <p:spPr>
          <a:xfrm>
            <a:off x="790903" y="2292766"/>
            <a:ext cx="10515600" cy="2197855"/>
          </a:xfrm>
          <a:prstGeom prst="rect">
            <a:avLst/>
          </a:prstGeom>
        </p:spPr>
      </p:pic>
      <p:sp>
        <p:nvSpPr>
          <p:cNvPr id="5" name="文本框 4">
            <a:extLst>
              <a:ext uri="{FF2B5EF4-FFF2-40B4-BE49-F238E27FC236}">
                <a16:creationId xmlns:a16="http://schemas.microsoft.com/office/drawing/2014/main" id="{91222883-FB85-9F04-139C-AE1A52313D55}"/>
              </a:ext>
            </a:extLst>
          </p:cNvPr>
          <p:cNvSpPr txBox="1"/>
          <p:nvPr/>
        </p:nvSpPr>
        <p:spPr>
          <a:xfrm>
            <a:off x="6490138" y="2559269"/>
            <a:ext cx="566181" cy="923330"/>
          </a:xfrm>
          <a:prstGeom prst="rect">
            <a:avLst/>
          </a:prstGeom>
          <a:noFill/>
        </p:spPr>
        <p:txBody>
          <a:bodyPr wrap="none" rtlCol="0">
            <a:spAutoFit/>
          </a:bodyPr>
          <a:lstStyle/>
          <a:p>
            <a:r>
              <a:rPr lang="en-US" altLang="zh-CN" sz="5400" dirty="0"/>
              <a:t>n</a:t>
            </a:r>
            <a:endParaRPr lang="zh-CN" altLang="en-US" sz="5400" dirty="0"/>
          </a:p>
        </p:txBody>
      </p:sp>
    </p:spTree>
    <p:extLst>
      <p:ext uri="{BB962C8B-B14F-4D97-AF65-F5344CB8AC3E}">
        <p14:creationId xmlns:p14="http://schemas.microsoft.com/office/powerpoint/2010/main" val="14875827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F54AF-15A1-4D13-8F0C-C244B957378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34CAD51A-C430-3AA5-D7FF-753294A3E992}"/>
              </a:ext>
            </a:extLst>
          </p:cNvPr>
          <p:cNvPicPr>
            <a:picLocks noGrp="1" noChangeAspect="1"/>
          </p:cNvPicPr>
          <p:nvPr>
            <p:ph idx="1"/>
          </p:nvPr>
        </p:nvPicPr>
        <p:blipFill>
          <a:blip r:embed="rId2"/>
          <a:stretch>
            <a:fillRect/>
          </a:stretch>
        </p:blipFill>
        <p:spPr>
          <a:xfrm>
            <a:off x="1998159" y="508164"/>
            <a:ext cx="8505208" cy="5841671"/>
          </a:xfrm>
          <a:prstGeom prst="rect">
            <a:avLst/>
          </a:prstGeom>
        </p:spPr>
      </p:pic>
    </p:spTree>
    <p:extLst>
      <p:ext uri="{BB962C8B-B14F-4D97-AF65-F5344CB8AC3E}">
        <p14:creationId xmlns:p14="http://schemas.microsoft.com/office/powerpoint/2010/main" val="1996730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02A24-42D2-5391-2225-984B9437F4B8}"/>
              </a:ext>
            </a:extLst>
          </p:cNvPr>
          <p:cNvSpPr>
            <a:spLocks noGrp="1"/>
          </p:cNvSpPr>
          <p:nvPr>
            <p:ph type="title"/>
          </p:nvPr>
        </p:nvSpPr>
        <p:spPr/>
        <p:txBody>
          <a:bodyPr/>
          <a:lstStyle/>
          <a:p>
            <a:r>
              <a:rPr lang="zh-CN" altLang="en-US" dirty="0"/>
              <a:t>可积原函数未必连续</a:t>
            </a:r>
          </a:p>
        </p:txBody>
      </p:sp>
      <p:pic>
        <p:nvPicPr>
          <p:cNvPr id="4" name="内容占位符 3">
            <a:extLst>
              <a:ext uri="{FF2B5EF4-FFF2-40B4-BE49-F238E27FC236}">
                <a16:creationId xmlns:a16="http://schemas.microsoft.com/office/drawing/2014/main" id="{2DD5A9D7-EC8A-C4C9-EB11-A3E28C9EA87B}"/>
              </a:ext>
            </a:extLst>
          </p:cNvPr>
          <p:cNvPicPr>
            <a:picLocks noGrp="1" noChangeAspect="1"/>
          </p:cNvPicPr>
          <p:nvPr>
            <p:ph idx="1"/>
          </p:nvPr>
        </p:nvPicPr>
        <p:blipFill>
          <a:blip r:embed="rId2"/>
          <a:srcRect l="4428" t="14928" r="4847" b="8503"/>
          <a:stretch>
            <a:fillRect/>
          </a:stretch>
        </p:blipFill>
        <p:spPr>
          <a:xfrm>
            <a:off x="2049519" y="1834053"/>
            <a:ext cx="8008882" cy="4697164"/>
          </a:xfrm>
          <a:prstGeom prst="rect">
            <a:avLst/>
          </a:prstGeom>
        </p:spPr>
      </p:pic>
    </p:spTree>
    <p:extLst>
      <p:ext uri="{BB962C8B-B14F-4D97-AF65-F5344CB8AC3E}">
        <p14:creationId xmlns:p14="http://schemas.microsoft.com/office/powerpoint/2010/main" val="2832166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B2591-E5BF-15A6-9B81-98D015AE6864}"/>
              </a:ext>
            </a:extLst>
          </p:cNvPr>
          <p:cNvSpPr>
            <a:spLocks noGrp="1"/>
          </p:cNvSpPr>
          <p:nvPr>
            <p:ph type="title"/>
          </p:nvPr>
        </p:nvSpPr>
        <p:spPr/>
        <p:txBody>
          <a:bodyPr/>
          <a:lstStyle/>
          <a:p>
            <a:r>
              <a:rPr lang="zh-CN" altLang="en-US" dirty="0"/>
              <a:t>有原函数未必可积</a:t>
            </a:r>
          </a:p>
        </p:txBody>
      </p:sp>
      <p:pic>
        <p:nvPicPr>
          <p:cNvPr id="4" name="内容占位符 3">
            <a:extLst>
              <a:ext uri="{FF2B5EF4-FFF2-40B4-BE49-F238E27FC236}">
                <a16:creationId xmlns:a16="http://schemas.microsoft.com/office/drawing/2014/main" id="{0E82419F-0709-94B3-E80F-725ECB953C3A}"/>
              </a:ext>
            </a:extLst>
          </p:cNvPr>
          <p:cNvPicPr>
            <a:picLocks noGrp="1" noChangeAspect="1"/>
          </p:cNvPicPr>
          <p:nvPr>
            <p:ph idx="1"/>
          </p:nvPr>
        </p:nvPicPr>
        <p:blipFill>
          <a:blip r:embed="rId2"/>
          <a:srcRect l="5011" t="14687" r="4508" b="10676"/>
          <a:stretch>
            <a:fillRect/>
          </a:stretch>
        </p:blipFill>
        <p:spPr>
          <a:xfrm>
            <a:off x="2033752" y="1943688"/>
            <a:ext cx="7935310" cy="4549187"/>
          </a:xfrm>
          <a:prstGeom prst="rect">
            <a:avLst/>
          </a:prstGeom>
        </p:spPr>
      </p:pic>
    </p:spTree>
    <p:extLst>
      <p:ext uri="{BB962C8B-B14F-4D97-AF65-F5344CB8AC3E}">
        <p14:creationId xmlns:p14="http://schemas.microsoft.com/office/powerpoint/2010/main" val="107629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63A644-F2B9-26EF-B36F-39AA46D4BAAD}"/>
              </a:ext>
            </a:extLst>
          </p:cNvPr>
          <p:cNvSpPr>
            <a:spLocks noGrp="1"/>
          </p:cNvSpPr>
          <p:nvPr>
            <p:ph type="title"/>
          </p:nvPr>
        </p:nvSpPr>
        <p:spPr/>
        <p:txBody>
          <a:bodyPr/>
          <a:lstStyle/>
          <a:p>
            <a:r>
              <a:rPr lang="zh-CN" altLang="en-US" dirty="0"/>
              <a:t>连续性</a:t>
            </a:r>
          </a:p>
        </p:txBody>
      </p:sp>
      <p:pic>
        <p:nvPicPr>
          <p:cNvPr id="4" name="内容占位符 3">
            <a:extLst>
              <a:ext uri="{FF2B5EF4-FFF2-40B4-BE49-F238E27FC236}">
                <a16:creationId xmlns:a16="http://schemas.microsoft.com/office/drawing/2014/main" id="{706428EE-F7A1-BA33-727E-25DF5A290268}"/>
              </a:ext>
            </a:extLst>
          </p:cNvPr>
          <p:cNvPicPr>
            <a:picLocks noGrp="1" noChangeAspect="1"/>
          </p:cNvPicPr>
          <p:nvPr>
            <p:ph idx="1"/>
          </p:nvPr>
        </p:nvPicPr>
        <p:blipFill>
          <a:blip r:embed="rId2"/>
          <a:stretch>
            <a:fillRect/>
          </a:stretch>
        </p:blipFill>
        <p:spPr>
          <a:xfrm>
            <a:off x="838200" y="2489311"/>
            <a:ext cx="10515600" cy="3023966"/>
          </a:xfrm>
          <a:prstGeom prst="rect">
            <a:avLst/>
          </a:prstGeom>
        </p:spPr>
      </p:pic>
    </p:spTree>
    <p:extLst>
      <p:ext uri="{BB962C8B-B14F-4D97-AF65-F5344CB8AC3E}">
        <p14:creationId xmlns:p14="http://schemas.microsoft.com/office/powerpoint/2010/main" val="2011016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zh-CN" altLang="zh-TW"/>
              <a:t>数学派，</a:t>
            </a:r>
            <a:r>
              <a:rPr lang="en-US" altLang="zh-CN"/>
              <a:t>2025fall</a:t>
            </a:r>
          </a:p>
        </p:txBody>
      </p:sp>
      <p:sp>
        <p:nvSpPr>
          <p:cNvPr id="7" name="标题 6"/>
          <p:cNvSpPr>
            <a:spLocks noGrp="1"/>
          </p:cNvSpPr>
          <p:nvPr>
            <p:ph type="ctrTitle"/>
          </p:nvPr>
        </p:nvSpPr>
        <p:spPr/>
        <p:txBody>
          <a:bodyPr/>
          <a:lstStyle/>
          <a:p>
            <a:r>
              <a:rPr lang="en-US" altLang="zh-TW"/>
              <a:t>MAT1011</a:t>
            </a:r>
            <a:r>
              <a:rPr lang="zh-CN" altLang="en-US"/>
              <a:t>期末复习（重点）</a:t>
            </a:r>
            <a:br>
              <a:rPr lang="zh-CN" altLang="en-US"/>
            </a:br>
            <a:endParaRPr lang="zh-CN" altLang="en-US"/>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索引</a:t>
            </a:r>
          </a:p>
        </p:txBody>
      </p:sp>
      <p:sp>
        <p:nvSpPr>
          <p:cNvPr id="3" name="內容佔位符 2"/>
          <p:cNvSpPr>
            <a:spLocks noGrp="1"/>
          </p:cNvSpPr>
          <p:nvPr>
            <p:ph idx="1"/>
            <p:custDataLst>
              <p:tags r:id="rId3"/>
            </p:custDataLst>
          </p:nvPr>
        </p:nvSpPr>
        <p:spPr/>
        <p:txBody>
          <a:bodyPr/>
          <a:lstStyle/>
          <a:p>
            <a:r>
              <a:rPr lang="zh-CN" sz="2400" b="1"/>
              <a:t>一、计算部分</a:t>
            </a:r>
            <a:endParaRPr lang="en-US" altLang="zh-HK" sz="2400" b="1"/>
          </a:p>
          <a:p>
            <a:r>
              <a:rPr lang="en-US" altLang="zh-HK" sz="2400" b="1"/>
              <a:t>1.</a:t>
            </a:r>
            <a:r>
              <a:rPr lang="zh-CN" sz="2400" b="1"/>
              <a:t>求极限</a:t>
            </a:r>
          </a:p>
          <a:p>
            <a:r>
              <a:rPr lang="en-US" altLang="zh-CN" sz="2400" b="1"/>
              <a:t>2.</a:t>
            </a:r>
            <a:r>
              <a:rPr lang="zh-CN" sz="2400" b="1"/>
              <a:t>求导</a:t>
            </a:r>
          </a:p>
          <a:p>
            <a:r>
              <a:rPr lang="en-US" altLang="zh-CN" sz="2400" b="1"/>
              <a:t>3.</a:t>
            </a:r>
            <a:r>
              <a:rPr lang="zh-CN" sz="2400" b="1"/>
              <a:t>求不定积分</a:t>
            </a:r>
          </a:p>
          <a:p>
            <a:r>
              <a:rPr lang="en-US" altLang="zh-CN" sz="2400" b="1"/>
              <a:t>4.</a:t>
            </a:r>
            <a:r>
              <a:rPr lang="zh-CN" sz="2400" b="1"/>
              <a:t>求定积分</a:t>
            </a:r>
          </a:p>
          <a:p>
            <a:r>
              <a:rPr lang="en-US" altLang="zh-CN" sz="2400" b="1"/>
              <a:t>5.</a:t>
            </a:r>
            <a:r>
              <a:rPr lang="zh-CN" sz="2400" b="1"/>
              <a:t>泰勒公式专题</a:t>
            </a: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求极限</a:t>
            </a:r>
            <a:r>
              <a:rPr lang="en-US" altLang="zh-CN"/>
              <a:t>——</a:t>
            </a:r>
            <a:r>
              <a:rPr lang="zh-CN"/>
              <a:t>不使用未定式方法</a:t>
            </a:r>
          </a:p>
        </p:txBody>
      </p:sp>
      <p:sp>
        <p:nvSpPr>
          <p:cNvPr id="3" name="內容佔位符 2"/>
          <p:cNvSpPr>
            <a:spLocks noGrp="1"/>
          </p:cNvSpPr>
          <p:nvPr>
            <p:ph idx="1"/>
            <p:custDataLst>
              <p:tags r:id="rId3"/>
            </p:custDataLst>
          </p:nvPr>
        </p:nvSpPr>
        <p:spPr/>
        <p:txBody>
          <a:bodyPr/>
          <a:lstStyle/>
          <a:p>
            <a:r>
              <a:rPr lang="zh-CN" altLang="zh-HK"/>
              <a:t>引言：同学们看到一道求极限的题，最好先判断它是不是不定式，不定式与非不定式所用方法差别较大。</a:t>
            </a:r>
          </a:p>
          <a:p>
            <a:r>
              <a:rPr lang="zh-CN" altLang="zh-HK"/>
              <a:t>（</a:t>
            </a:r>
            <a:r>
              <a:rPr lang="en-US" altLang="zh-CN"/>
              <a:t>1</a:t>
            </a:r>
            <a:r>
              <a:rPr lang="zh-CN" altLang="zh-HK"/>
              <a:t>）有理函数直接比较阶的大小</a:t>
            </a:r>
          </a:p>
          <a:p>
            <a:r>
              <a:rPr lang="zh-CN" altLang="zh-HK"/>
              <a:t>板书</a:t>
            </a:r>
            <a:r>
              <a:rPr lang="en-US" altLang="zh-CN"/>
              <a:t>ing....</a:t>
            </a:r>
          </a:p>
          <a:p>
            <a:r>
              <a:rPr lang="zh-CN"/>
              <a:t>例题：</a:t>
            </a:r>
          </a:p>
        </p:txBody>
      </p:sp>
      <p:pic>
        <p:nvPicPr>
          <p:cNvPr id="4" name="圖片 3"/>
          <p:cNvPicPr>
            <a:picLocks noChangeAspect="1"/>
          </p:cNvPicPr>
          <p:nvPr/>
        </p:nvPicPr>
        <p:blipFill>
          <a:blip r:embed="rId5"/>
          <a:stretch>
            <a:fillRect/>
          </a:stretch>
        </p:blipFill>
        <p:spPr>
          <a:xfrm>
            <a:off x="1438910" y="3287395"/>
            <a:ext cx="4854575" cy="1708150"/>
          </a:xfrm>
          <a:prstGeom prst="rect">
            <a:avLst/>
          </a:prstGeom>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不使用未定式方法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2</a:t>
            </a:r>
            <a:r>
              <a:rPr lang="zh-CN" altLang="zh-HK"/>
              <a:t>）运用函数极限的迫敛性（夹逼定理）</a:t>
            </a:r>
          </a:p>
          <a:p>
            <a:r>
              <a:rPr lang="zh-CN" altLang="zh-HK"/>
              <a:t>原理</a:t>
            </a:r>
          </a:p>
          <a:p>
            <a:endParaRPr lang="zh-CN" altLang="zh-HK"/>
          </a:p>
          <a:p>
            <a:endParaRPr lang="zh-CN" altLang="zh-HK"/>
          </a:p>
          <a:p>
            <a:r>
              <a:rPr lang="zh-CN" altLang="zh-HK"/>
              <a:t>例题</a:t>
            </a:r>
          </a:p>
          <a:p>
            <a:endParaRPr lang="zh-CN" altLang="zh-HK"/>
          </a:p>
          <a:p>
            <a:endParaRPr lang="zh-CN" altLang="zh-HK"/>
          </a:p>
          <a:p>
            <a:endParaRPr lang="zh-CN" altLang="zh-HK"/>
          </a:p>
          <a:p>
            <a:r>
              <a:rPr lang="en-US" altLang="zh-CN"/>
              <a:t>tips:</a:t>
            </a:r>
            <a:r>
              <a:rPr lang="zh-CN"/>
              <a:t>迫敛性主要运用于带绝对值和带三角函数的求极限题中</a:t>
            </a:r>
          </a:p>
        </p:txBody>
      </p:sp>
      <p:pic>
        <p:nvPicPr>
          <p:cNvPr id="4" name="圖片 3"/>
          <p:cNvPicPr>
            <a:picLocks noChangeAspect="1"/>
          </p:cNvPicPr>
          <p:nvPr/>
        </p:nvPicPr>
        <p:blipFill>
          <a:blip r:embed="rId5"/>
          <a:stretch>
            <a:fillRect/>
          </a:stretch>
        </p:blipFill>
        <p:spPr>
          <a:xfrm>
            <a:off x="1581785" y="1719580"/>
            <a:ext cx="7371715" cy="1181100"/>
          </a:xfrm>
          <a:prstGeom prst="rect">
            <a:avLst/>
          </a:prstGeom>
        </p:spPr>
      </p:pic>
      <p:pic>
        <p:nvPicPr>
          <p:cNvPr id="5" name="圖片 4"/>
          <p:cNvPicPr>
            <a:picLocks noChangeAspect="1"/>
          </p:cNvPicPr>
          <p:nvPr/>
        </p:nvPicPr>
        <p:blipFill>
          <a:blip r:embed="rId6"/>
          <a:stretch>
            <a:fillRect/>
          </a:stretch>
        </p:blipFill>
        <p:spPr>
          <a:xfrm>
            <a:off x="5962650" y="2304415"/>
            <a:ext cx="2990850" cy="714375"/>
          </a:xfrm>
          <a:prstGeom prst="rect">
            <a:avLst/>
          </a:prstGeom>
        </p:spPr>
      </p:pic>
      <p:pic>
        <p:nvPicPr>
          <p:cNvPr id="6" name="圖片 5"/>
          <p:cNvPicPr>
            <a:picLocks noChangeAspect="1"/>
          </p:cNvPicPr>
          <p:nvPr/>
        </p:nvPicPr>
        <p:blipFill>
          <a:blip r:embed="rId7"/>
          <a:stretch>
            <a:fillRect/>
          </a:stretch>
        </p:blipFill>
        <p:spPr>
          <a:xfrm>
            <a:off x="1877060" y="3575685"/>
            <a:ext cx="3095625" cy="1228725"/>
          </a:xfrm>
          <a:prstGeom prst="rect">
            <a:avLst/>
          </a:prstGeom>
        </p:spPr>
      </p:pic>
      <p:pic>
        <p:nvPicPr>
          <p:cNvPr id="7" name="圖片 6"/>
          <p:cNvPicPr>
            <a:picLocks noChangeAspect="1"/>
          </p:cNvPicPr>
          <p:nvPr/>
        </p:nvPicPr>
        <p:blipFill>
          <a:blip r:embed="rId8"/>
          <a:stretch>
            <a:fillRect/>
          </a:stretch>
        </p:blipFill>
        <p:spPr>
          <a:xfrm>
            <a:off x="5329555" y="3616325"/>
            <a:ext cx="3039110" cy="1188085"/>
          </a:xfrm>
          <a:prstGeom prst="rect">
            <a:avLst/>
          </a:prstGeom>
        </p:spPr>
      </p:pic>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不使用未定式方法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3</a:t>
            </a:r>
            <a:r>
              <a:rPr lang="zh-CN" altLang="zh-HK"/>
              <a:t>）运用等价无穷小代换</a:t>
            </a:r>
          </a:p>
          <a:p>
            <a:endParaRPr lang="zh-CN" altLang="zh-HK"/>
          </a:p>
          <a:p>
            <a:endParaRPr lang="zh-CN" altLang="zh-HK"/>
          </a:p>
          <a:p>
            <a:endParaRPr lang="zh-CN" altLang="zh-HK"/>
          </a:p>
          <a:p>
            <a:endParaRPr lang="zh-CN" altLang="zh-HK"/>
          </a:p>
          <a:p>
            <a:endParaRPr lang="zh-CN" altLang="zh-HK"/>
          </a:p>
          <a:p>
            <a:endParaRPr lang="zh-CN" altLang="zh-HK"/>
          </a:p>
          <a:p>
            <a:endParaRPr lang="zh-CN" altLang="zh-HK"/>
          </a:p>
          <a:p>
            <a:r>
              <a:rPr lang="zh-CN" altLang="zh-HK"/>
              <a:t>等价无穷小代换是求极限中非常好用的方法，能够起到快速化简的作用，但它并不严格，本质是泰勒展开后去掉余项的结果，因此在使用时要遵守特定的运算规则</a:t>
            </a:r>
          </a:p>
          <a:p>
            <a:endParaRPr lang="zh-CN" altLang="zh-HK"/>
          </a:p>
          <a:p>
            <a:endParaRPr lang="zh-CN" altLang="zh-HK"/>
          </a:p>
          <a:p>
            <a:endParaRPr lang="zh-CN" altLang="zh-HK"/>
          </a:p>
          <a:p>
            <a:pPr marL="0" indent="0">
              <a:buNone/>
            </a:pPr>
            <a:endParaRPr lang="zh-CN" altLang="zh-HK"/>
          </a:p>
        </p:txBody>
      </p:sp>
      <p:pic>
        <p:nvPicPr>
          <p:cNvPr id="6" name="圖片 5"/>
          <p:cNvPicPr>
            <a:picLocks noChangeAspect="1"/>
          </p:cNvPicPr>
          <p:nvPr/>
        </p:nvPicPr>
        <p:blipFill>
          <a:blip r:embed="rId5"/>
          <a:stretch>
            <a:fillRect/>
          </a:stretch>
        </p:blipFill>
        <p:spPr>
          <a:xfrm>
            <a:off x="1228090" y="1765300"/>
            <a:ext cx="2431415" cy="2967990"/>
          </a:xfrm>
          <a:prstGeom prst="rect">
            <a:avLst/>
          </a:prstGeom>
        </p:spPr>
      </p:pic>
      <p:pic>
        <p:nvPicPr>
          <p:cNvPr id="7" name="圖片 6"/>
          <p:cNvPicPr>
            <a:picLocks noChangeAspect="1"/>
          </p:cNvPicPr>
          <p:nvPr/>
        </p:nvPicPr>
        <p:blipFill>
          <a:blip r:embed="rId6"/>
          <a:stretch>
            <a:fillRect/>
          </a:stretch>
        </p:blipFill>
        <p:spPr>
          <a:xfrm>
            <a:off x="3695065" y="1918970"/>
            <a:ext cx="5875655" cy="2660650"/>
          </a:xfrm>
          <a:prstGeom prst="rect">
            <a:avLst/>
          </a:prstGeom>
        </p:spPr>
      </p:pic>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不使用未定式方法</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3</a:t>
            </a:r>
            <a:r>
              <a:rPr lang="zh-CN" altLang="zh-HK">
                <a:sym typeface="+mn-ea"/>
              </a:rPr>
              <a:t>）运用等价无穷小代换</a:t>
            </a:r>
            <a:endParaRPr lang="zh-CN" altLang="zh-HK"/>
          </a:p>
          <a:p>
            <a:r>
              <a:rPr lang="zh-CN" altLang="zh-HK"/>
              <a:t>特定的运算规则和易错点：</a:t>
            </a:r>
          </a:p>
          <a:p>
            <a:r>
              <a:rPr lang="en-US" altLang="zh-CN"/>
              <a:t>1</a:t>
            </a:r>
            <a:r>
              <a:rPr lang="zh-CN"/>
              <a:t>、只能在乘除运算中使用</a:t>
            </a:r>
          </a:p>
          <a:p>
            <a:endParaRPr lang="zh-CN"/>
          </a:p>
          <a:p>
            <a:endParaRPr lang="zh-CN"/>
          </a:p>
          <a:p>
            <a:endParaRPr lang="zh-CN"/>
          </a:p>
          <a:p>
            <a:r>
              <a:rPr lang="en-US" altLang="zh-CN"/>
              <a:t>2</a:t>
            </a:r>
            <a:r>
              <a:rPr lang="zh-CN"/>
              <a:t>、必须是无穷小量</a:t>
            </a:r>
          </a:p>
          <a:p>
            <a:endParaRPr lang="zh-CN"/>
          </a:p>
        </p:txBody>
      </p:sp>
      <p:pic>
        <p:nvPicPr>
          <p:cNvPr id="4" name="圖片 3"/>
          <p:cNvPicPr>
            <a:picLocks noChangeAspect="1"/>
          </p:cNvPicPr>
          <p:nvPr/>
        </p:nvPicPr>
        <p:blipFill>
          <a:blip r:embed="rId5"/>
          <a:stretch>
            <a:fillRect/>
          </a:stretch>
        </p:blipFill>
        <p:spPr>
          <a:xfrm>
            <a:off x="1328420" y="2506980"/>
            <a:ext cx="4970145" cy="1196975"/>
          </a:xfrm>
          <a:prstGeom prst="rect">
            <a:avLst/>
          </a:prstGeom>
        </p:spPr>
      </p:pic>
      <p:pic>
        <p:nvPicPr>
          <p:cNvPr id="5" name="圖片 4"/>
          <p:cNvPicPr>
            <a:picLocks noChangeAspect="1"/>
          </p:cNvPicPr>
          <p:nvPr/>
        </p:nvPicPr>
        <p:blipFill>
          <a:blip r:embed="rId6"/>
          <a:stretch>
            <a:fillRect/>
          </a:stretch>
        </p:blipFill>
        <p:spPr>
          <a:xfrm>
            <a:off x="1658620" y="4481195"/>
            <a:ext cx="4681220" cy="1139190"/>
          </a:xfrm>
          <a:prstGeom prst="rect">
            <a:avLst/>
          </a:prstGeom>
        </p:spPr>
      </p:pic>
      <p:sp>
        <p:nvSpPr>
          <p:cNvPr id="6" name="文字框 5"/>
          <p:cNvSpPr txBox="1"/>
          <p:nvPr/>
        </p:nvSpPr>
        <p:spPr>
          <a:xfrm>
            <a:off x="7056120" y="1354455"/>
            <a:ext cx="335153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补充：求函数极限时什么时候可以拆分极限，什么时候不可以？</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0" i="0" u="none" strike="noStrike" kern="1200" cap="none" spc="0" normalizeH="0" baseline="0" noProof="0">
                <a:ln>
                  <a:noFill/>
                </a:ln>
                <a:solidFill>
                  <a:prstClr val="black"/>
                </a:solidFill>
                <a:effectLst/>
                <a:uLnTx/>
                <a:uFillTx/>
                <a:latin typeface="Arial"/>
                <a:ea typeface="微软雅黑"/>
                <a:cs typeface="+mn-cs"/>
              </a:rPr>
              <a:t>例题：</a:t>
            </a:r>
          </a:p>
        </p:txBody>
      </p:sp>
      <p:pic>
        <p:nvPicPr>
          <p:cNvPr id="7" name="圖片 6"/>
          <p:cNvPicPr>
            <a:picLocks noChangeAspect="1"/>
          </p:cNvPicPr>
          <p:nvPr/>
        </p:nvPicPr>
        <p:blipFill>
          <a:blip r:embed="rId7"/>
          <a:stretch>
            <a:fillRect/>
          </a:stretch>
        </p:blipFill>
        <p:spPr>
          <a:xfrm>
            <a:off x="6950075" y="2600325"/>
            <a:ext cx="4089400" cy="794385"/>
          </a:xfrm>
          <a:prstGeom prst="rect">
            <a:avLst/>
          </a:prstGeom>
        </p:spPr>
      </p:pic>
      <p:pic>
        <p:nvPicPr>
          <p:cNvPr id="8" name="圖片 7"/>
          <p:cNvPicPr>
            <a:picLocks noChangeAspect="1"/>
          </p:cNvPicPr>
          <p:nvPr/>
        </p:nvPicPr>
        <p:blipFill>
          <a:blip r:embed="rId8"/>
          <a:stretch>
            <a:fillRect/>
          </a:stretch>
        </p:blipFill>
        <p:spPr>
          <a:xfrm>
            <a:off x="7139940" y="3510280"/>
            <a:ext cx="4166235" cy="1479550"/>
          </a:xfrm>
          <a:prstGeom prst="rect">
            <a:avLst/>
          </a:prstGeom>
        </p:spPr>
      </p:pic>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不使用未定式方法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4</a:t>
            </a:r>
            <a:r>
              <a:rPr lang="zh-CN" altLang="zh-HK"/>
              <a:t>）使用定积分求极限</a:t>
            </a:r>
          </a:p>
          <a:p>
            <a:r>
              <a:rPr lang="zh-CN" altLang="zh-HK"/>
              <a:t>原理：定积分定义为</a:t>
            </a:r>
          </a:p>
          <a:p>
            <a:r>
              <a:rPr lang="zh-CN" altLang="zh-HK"/>
              <a:t>若数列和极限有如下形式：</a:t>
            </a:r>
          </a:p>
          <a:p>
            <a:endParaRPr lang="en-US" altLang="zh-CN"/>
          </a:p>
          <a:p>
            <a:endParaRPr lang="en-US" altLang="zh-CN"/>
          </a:p>
          <a:p>
            <a:r>
              <a:rPr lang="zh-CN"/>
              <a:t>则可以转换成定积分来处理</a:t>
            </a:r>
          </a:p>
          <a:p>
            <a:r>
              <a:rPr lang="zh-CN"/>
              <a:t>例题：</a:t>
            </a:r>
          </a:p>
        </p:txBody>
      </p:sp>
      <p:pic>
        <p:nvPicPr>
          <p:cNvPr id="4" name="圖片 3"/>
          <p:cNvPicPr>
            <a:picLocks noChangeAspect="1"/>
          </p:cNvPicPr>
          <p:nvPr/>
        </p:nvPicPr>
        <p:blipFill>
          <a:blip r:embed="rId5"/>
          <a:stretch>
            <a:fillRect/>
          </a:stretch>
        </p:blipFill>
        <p:spPr>
          <a:xfrm>
            <a:off x="3738880" y="1501140"/>
            <a:ext cx="3445510" cy="890905"/>
          </a:xfrm>
          <a:prstGeom prst="rect">
            <a:avLst/>
          </a:prstGeom>
        </p:spPr>
      </p:pic>
      <p:pic>
        <p:nvPicPr>
          <p:cNvPr id="5" name="圖片 4"/>
          <p:cNvPicPr>
            <a:picLocks noChangeAspect="1"/>
          </p:cNvPicPr>
          <p:nvPr/>
        </p:nvPicPr>
        <p:blipFill>
          <a:blip r:embed="rId6"/>
          <a:stretch>
            <a:fillRect/>
          </a:stretch>
        </p:blipFill>
        <p:spPr>
          <a:xfrm>
            <a:off x="890905" y="2639695"/>
            <a:ext cx="2400300" cy="836930"/>
          </a:xfrm>
          <a:prstGeom prst="rect">
            <a:avLst/>
          </a:prstGeom>
        </p:spPr>
      </p:pic>
      <p:pic>
        <p:nvPicPr>
          <p:cNvPr id="6" name="圖片 5"/>
          <p:cNvPicPr>
            <a:picLocks noChangeAspect="1"/>
          </p:cNvPicPr>
          <p:nvPr/>
        </p:nvPicPr>
        <p:blipFill>
          <a:blip r:embed="rId7"/>
          <a:stretch>
            <a:fillRect/>
          </a:stretch>
        </p:blipFill>
        <p:spPr>
          <a:xfrm>
            <a:off x="3291205" y="2540000"/>
            <a:ext cx="3757930" cy="936625"/>
          </a:xfrm>
          <a:prstGeom prst="rect">
            <a:avLst/>
          </a:prstGeom>
        </p:spPr>
      </p:pic>
      <p:pic>
        <p:nvPicPr>
          <p:cNvPr id="7" name="圖片 6"/>
          <p:cNvPicPr>
            <a:picLocks noChangeAspect="1"/>
          </p:cNvPicPr>
          <p:nvPr/>
        </p:nvPicPr>
        <p:blipFill>
          <a:blip r:embed="rId8"/>
          <a:stretch>
            <a:fillRect/>
          </a:stretch>
        </p:blipFill>
        <p:spPr>
          <a:xfrm>
            <a:off x="2289175" y="3947795"/>
            <a:ext cx="5503545" cy="855345"/>
          </a:xfrm>
          <a:prstGeom prst="rect">
            <a:avLst/>
          </a:prstGeom>
        </p:spPr>
      </p:pic>
      <p:pic>
        <p:nvPicPr>
          <p:cNvPr id="10" name="圖片 9"/>
          <p:cNvPicPr>
            <a:picLocks noChangeAspect="1"/>
          </p:cNvPicPr>
          <p:nvPr/>
        </p:nvPicPr>
        <p:blipFill>
          <a:blip r:embed="rId9"/>
          <a:stretch>
            <a:fillRect/>
          </a:stretch>
        </p:blipFill>
        <p:spPr>
          <a:xfrm>
            <a:off x="2334260" y="4965700"/>
            <a:ext cx="4953000" cy="1371600"/>
          </a:xfrm>
          <a:prstGeom prst="rect">
            <a:avLst/>
          </a:prstGeom>
        </p:spPr>
      </p:pic>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使用未定式方法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1</a:t>
            </a:r>
            <a:r>
              <a:rPr lang="zh-CN" altLang="zh-HK"/>
              <a:t>）洛必达法则的运用</a:t>
            </a:r>
          </a:p>
          <a:p>
            <a:r>
              <a:rPr lang="zh-CN" altLang="zh-HK"/>
              <a:t>原理：</a:t>
            </a:r>
          </a:p>
          <a:p>
            <a:endParaRPr lang="zh-CN" altLang="zh-HK"/>
          </a:p>
          <a:p>
            <a:r>
              <a:rPr lang="zh-CN" altLang="zh-HK"/>
              <a:t>注意：导数极限不存在时洛必达法则失效，不能说明原式极限不存在！</a:t>
            </a:r>
          </a:p>
          <a:p>
            <a:r>
              <a:rPr lang="zh-CN" altLang="zh-HK"/>
              <a:t>基本方法论：将</a:t>
            </a:r>
            <a:r>
              <a:rPr lang="en-US" altLang="zh-CN"/>
              <a:t>                                                </a:t>
            </a:r>
            <a:r>
              <a:rPr lang="zh-CN"/>
              <a:t>的不定式转化成一般的不定式极限，常见思路有取倒数、取对数、取幂指数、通分等</a:t>
            </a:r>
          </a:p>
          <a:p>
            <a:r>
              <a:rPr lang="zh-CN"/>
              <a:t>例题：</a:t>
            </a:r>
          </a:p>
        </p:txBody>
      </p:sp>
      <p:pic>
        <p:nvPicPr>
          <p:cNvPr id="4" name="圖片 3"/>
          <p:cNvPicPr>
            <a:picLocks noChangeAspect="1"/>
          </p:cNvPicPr>
          <p:nvPr/>
        </p:nvPicPr>
        <p:blipFill>
          <a:blip r:embed="rId5"/>
          <a:stretch>
            <a:fillRect/>
          </a:stretch>
        </p:blipFill>
        <p:spPr>
          <a:xfrm>
            <a:off x="1744980" y="1747520"/>
            <a:ext cx="1489710" cy="741045"/>
          </a:xfrm>
          <a:prstGeom prst="rect">
            <a:avLst/>
          </a:prstGeom>
        </p:spPr>
      </p:pic>
      <p:pic>
        <p:nvPicPr>
          <p:cNvPr id="5" name="圖片 4"/>
          <p:cNvPicPr>
            <a:picLocks noChangeAspect="1"/>
          </p:cNvPicPr>
          <p:nvPr/>
        </p:nvPicPr>
        <p:blipFill>
          <a:blip r:embed="rId6"/>
          <a:stretch>
            <a:fillRect/>
          </a:stretch>
        </p:blipFill>
        <p:spPr>
          <a:xfrm>
            <a:off x="3620770" y="1747520"/>
            <a:ext cx="1744345" cy="793750"/>
          </a:xfrm>
          <a:prstGeom prst="rect">
            <a:avLst/>
          </a:prstGeom>
        </p:spPr>
      </p:pic>
      <p:pic>
        <p:nvPicPr>
          <p:cNvPr id="6" name="圖片 5"/>
          <p:cNvPicPr>
            <a:picLocks noChangeAspect="1"/>
          </p:cNvPicPr>
          <p:nvPr/>
        </p:nvPicPr>
        <p:blipFill>
          <a:blip r:embed="rId7"/>
          <a:stretch>
            <a:fillRect/>
          </a:stretch>
        </p:blipFill>
        <p:spPr>
          <a:xfrm>
            <a:off x="5549900" y="1642110"/>
            <a:ext cx="3807460" cy="1005205"/>
          </a:xfrm>
          <a:prstGeom prst="rect">
            <a:avLst/>
          </a:prstGeom>
        </p:spPr>
      </p:pic>
      <p:pic>
        <p:nvPicPr>
          <p:cNvPr id="7" name="圖片 6"/>
          <p:cNvPicPr>
            <a:picLocks noChangeAspect="1"/>
          </p:cNvPicPr>
          <p:nvPr/>
        </p:nvPicPr>
        <p:blipFill>
          <a:blip r:embed="rId8"/>
          <a:stretch>
            <a:fillRect/>
          </a:stretch>
        </p:blipFill>
        <p:spPr>
          <a:xfrm>
            <a:off x="2609215" y="3068955"/>
            <a:ext cx="3601085" cy="360045"/>
          </a:xfrm>
          <a:prstGeom prst="rect">
            <a:avLst/>
          </a:prstGeom>
        </p:spPr>
      </p:pic>
      <p:pic>
        <p:nvPicPr>
          <p:cNvPr id="8" name="圖片 7"/>
          <p:cNvPicPr>
            <a:picLocks noChangeAspect="1"/>
          </p:cNvPicPr>
          <p:nvPr/>
        </p:nvPicPr>
        <p:blipFill>
          <a:blip r:embed="rId9"/>
          <a:stretch>
            <a:fillRect/>
          </a:stretch>
        </p:blipFill>
        <p:spPr>
          <a:xfrm>
            <a:off x="1689100" y="4284980"/>
            <a:ext cx="2333625" cy="914400"/>
          </a:xfrm>
          <a:prstGeom prst="rect">
            <a:avLst/>
          </a:prstGeom>
        </p:spPr>
      </p:pic>
      <p:pic>
        <p:nvPicPr>
          <p:cNvPr id="9" name="圖片 8"/>
          <p:cNvPicPr>
            <a:picLocks noChangeAspect="1"/>
          </p:cNvPicPr>
          <p:nvPr/>
        </p:nvPicPr>
        <p:blipFill>
          <a:blip r:embed="rId10"/>
          <a:stretch>
            <a:fillRect/>
          </a:stretch>
        </p:blipFill>
        <p:spPr>
          <a:xfrm>
            <a:off x="4251960" y="4113530"/>
            <a:ext cx="3333750" cy="1085850"/>
          </a:xfrm>
          <a:prstGeom prst="rect">
            <a:avLst/>
          </a:prstGeom>
        </p:spPr>
      </p:pic>
      <p:pic>
        <p:nvPicPr>
          <p:cNvPr id="10" name="圖片 9"/>
          <p:cNvPicPr>
            <a:picLocks noChangeAspect="1"/>
          </p:cNvPicPr>
          <p:nvPr/>
        </p:nvPicPr>
        <p:blipFill>
          <a:blip r:embed="rId11"/>
          <a:stretch>
            <a:fillRect/>
          </a:stretch>
        </p:blipFill>
        <p:spPr>
          <a:xfrm>
            <a:off x="7511415" y="3966210"/>
            <a:ext cx="3562350" cy="1381125"/>
          </a:xfrm>
          <a:prstGeom prst="rect">
            <a:avLst/>
          </a:prstGeom>
        </p:spPr>
      </p:pic>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使用未定式方法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2</a:t>
            </a:r>
            <a:r>
              <a:rPr lang="zh-CN" altLang="zh-HK"/>
              <a:t>）泰勒公式和无穷小量的运用（对</a:t>
            </a:r>
            <a:r>
              <a:rPr lang="en-US" altLang="zh-CN"/>
              <a:t>“</a:t>
            </a:r>
            <a:r>
              <a:rPr lang="zh-CN"/>
              <a:t>余项</a:t>
            </a:r>
            <a:r>
              <a:rPr lang="en-US" altLang="zh-CN"/>
              <a:t>”</a:t>
            </a:r>
            <a:r>
              <a:rPr lang="zh-CN"/>
              <a:t>进行估计）</a:t>
            </a:r>
          </a:p>
          <a:p>
            <a:r>
              <a:rPr lang="zh-CN"/>
              <a:t>引言：由泰勒公式我们可以得知，所有我们熟知的初等函数都可以转换成有理函数多项式和的形式。事实上，大部分的求极限题目的难点都在于如何对高阶的</a:t>
            </a:r>
            <a:r>
              <a:rPr lang="en-US" altLang="zh-CN"/>
              <a:t>“</a:t>
            </a:r>
            <a:r>
              <a:rPr lang="zh-CN"/>
              <a:t>余项</a:t>
            </a:r>
            <a:r>
              <a:rPr lang="en-US" altLang="zh-CN"/>
              <a:t>”</a:t>
            </a:r>
            <a:r>
              <a:rPr lang="zh-CN"/>
              <a:t>进行估计。</a:t>
            </a:r>
          </a:p>
          <a:p>
            <a:r>
              <a:rPr lang="zh-CN"/>
              <a:t>无穷小符号</a:t>
            </a:r>
            <a:r>
              <a:rPr lang="en-US" altLang="zh-CN"/>
              <a:t>o()</a:t>
            </a:r>
            <a:r>
              <a:rPr lang="zh-CN"/>
              <a:t>的运算规则：</a:t>
            </a:r>
          </a:p>
          <a:p>
            <a:r>
              <a:rPr lang="en-US" altLang="zh-CN"/>
              <a:t>                                          </a:t>
            </a:r>
            <a:r>
              <a:rPr lang="zh-CN"/>
              <a:t>使用范例：</a:t>
            </a:r>
          </a:p>
        </p:txBody>
      </p:sp>
      <p:pic>
        <p:nvPicPr>
          <p:cNvPr id="4" name="圖片 3"/>
          <p:cNvPicPr>
            <a:picLocks noChangeAspect="1"/>
          </p:cNvPicPr>
          <p:nvPr/>
        </p:nvPicPr>
        <p:blipFill>
          <a:blip r:embed="rId5"/>
          <a:stretch>
            <a:fillRect/>
          </a:stretch>
        </p:blipFill>
        <p:spPr>
          <a:xfrm>
            <a:off x="977900" y="2882265"/>
            <a:ext cx="3063875" cy="2322830"/>
          </a:xfrm>
          <a:prstGeom prst="rect">
            <a:avLst/>
          </a:prstGeom>
        </p:spPr>
      </p:pic>
      <p:pic>
        <p:nvPicPr>
          <p:cNvPr id="5" name="圖片 4"/>
          <p:cNvPicPr>
            <a:picLocks noChangeAspect="1"/>
          </p:cNvPicPr>
          <p:nvPr/>
        </p:nvPicPr>
        <p:blipFill>
          <a:blip r:embed="rId6"/>
          <a:stretch>
            <a:fillRect/>
          </a:stretch>
        </p:blipFill>
        <p:spPr>
          <a:xfrm>
            <a:off x="4445635" y="3681095"/>
            <a:ext cx="7075805" cy="845185"/>
          </a:xfrm>
          <a:prstGeom prst="rect">
            <a:avLst/>
          </a:prstGeom>
        </p:spPr>
      </p:pic>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使用未定式方法</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2</a:t>
            </a:r>
            <a:r>
              <a:rPr lang="zh-CN" altLang="zh-HK">
                <a:sym typeface="+mn-ea"/>
              </a:rPr>
              <a:t>）泰勒公式和无穷小量的运用（对</a:t>
            </a:r>
            <a:r>
              <a:rPr lang="en-US" altLang="zh-CN">
                <a:sym typeface="+mn-ea"/>
              </a:rPr>
              <a:t>“</a:t>
            </a:r>
            <a:r>
              <a:rPr lang="zh-CN">
                <a:sym typeface="+mn-ea"/>
              </a:rPr>
              <a:t>余项</a:t>
            </a:r>
            <a:r>
              <a:rPr lang="en-US" altLang="zh-CN">
                <a:sym typeface="+mn-ea"/>
              </a:rPr>
              <a:t>”</a:t>
            </a:r>
            <a:r>
              <a:rPr lang="zh-CN">
                <a:sym typeface="+mn-ea"/>
              </a:rPr>
              <a:t>进行估计）</a:t>
            </a:r>
          </a:p>
          <a:p>
            <a:r>
              <a:rPr lang="zh-CN" altLang="zh-HK"/>
              <a:t>例题：</a:t>
            </a:r>
          </a:p>
        </p:txBody>
      </p:sp>
      <p:pic>
        <p:nvPicPr>
          <p:cNvPr id="4" name="圖片 3"/>
          <p:cNvPicPr>
            <a:picLocks noChangeAspect="1"/>
          </p:cNvPicPr>
          <p:nvPr/>
        </p:nvPicPr>
        <p:blipFill>
          <a:blip r:embed="rId5"/>
          <a:stretch>
            <a:fillRect/>
          </a:stretch>
        </p:blipFill>
        <p:spPr>
          <a:xfrm>
            <a:off x="2519045" y="1673225"/>
            <a:ext cx="5902325" cy="1755775"/>
          </a:xfrm>
          <a:prstGeom prst="rect">
            <a:avLst/>
          </a:prstGeom>
        </p:spPr>
      </p:pic>
      <p:pic>
        <p:nvPicPr>
          <p:cNvPr id="5" name="圖片 4"/>
          <p:cNvPicPr>
            <a:picLocks noChangeAspect="1"/>
          </p:cNvPicPr>
          <p:nvPr/>
        </p:nvPicPr>
        <p:blipFill>
          <a:blip r:embed="rId6"/>
          <a:stretch>
            <a:fillRect/>
          </a:stretch>
        </p:blipFill>
        <p:spPr>
          <a:xfrm>
            <a:off x="2433955" y="3429000"/>
            <a:ext cx="7324725" cy="1219200"/>
          </a:xfrm>
          <a:prstGeom prst="rect">
            <a:avLst/>
          </a:prstGeom>
        </p:spPr>
      </p:pic>
      <p:pic>
        <p:nvPicPr>
          <p:cNvPr id="6" name="圖片 5"/>
          <p:cNvPicPr>
            <a:picLocks noChangeAspect="1"/>
          </p:cNvPicPr>
          <p:nvPr/>
        </p:nvPicPr>
        <p:blipFill>
          <a:blip r:embed="rId7"/>
          <a:stretch>
            <a:fillRect/>
          </a:stretch>
        </p:blipFill>
        <p:spPr>
          <a:xfrm>
            <a:off x="2563495" y="4648200"/>
            <a:ext cx="7972425" cy="163830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8769F4-F923-1704-616A-82FC98636EA0}"/>
              </a:ext>
            </a:extLst>
          </p:cNvPr>
          <p:cNvSpPr>
            <a:spLocks noGrp="1"/>
          </p:cNvSpPr>
          <p:nvPr>
            <p:ph type="title"/>
          </p:nvPr>
        </p:nvSpPr>
        <p:spPr/>
        <p:txBody>
          <a:bodyPr/>
          <a:lstStyle/>
          <a:p>
            <a:r>
              <a:rPr lang="zh-CN" altLang="en-US" dirty="0"/>
              <a:t>判断连续性</a:t>
            </a:r>
            <a:r>
              <a:rPr lang="en-US" altLang="zh-CN" dirty="0"/>
              <a:t>—</a:t>
            </a:r>
            <a:r>
              <a:rPr lang="zh-CN" altLang="en-US" dirty="0"/>
              <a:t>两个不连续的例子</a:t>
            </a:r>
          </a:p>
        </p:txBody>
      </p:sp>
      <p:pic>
        <p:nvPicPr>
          <p:cNvPr id="4" name="内容占位符 3">
            <a:extLst>
              <a:ext uri="{FF2B5EF4-FFF2-40B4-BE49-F238E27FC236}">
                <a16:creationId xmlns:a16="http://schemas.microsoft.com/office/drawing/2014/main" id="{B73991C0-D7A7-6634-7C89-30984798C0D1}"/>
              </a:ext>
            </a:extLst>
          </p:cNvPr>
          <p:cNvPicPr>
            <a:picLocks noGrp="1" noChangeAspect="1"/>
          </p:cNvPicPr>
          <p:nvPr>
            <p:ph idx="1"/>
          </p:nvPr>
        </p:nvPicPr>
        <p:blipFill>
          <a:blip r:embed="rId2"/>
          <a:srcRect t="40652" b="25170"/>
          <a:stretch>
            <a:fillRect/>
          </a:stretch>
        </p:blipFill>
        <p:spPr>
          <a:xfrm>
            <a:off x="1351821" y="2138854"/>
            <a:ext cx="8186649" cy="1944415"/>
          </a:xfrm>
          <a:prstGeom prst="rect">
            <a:avLst/>
          </a:prstGeom>
        </p:spPr>
      </p:pic>
      <p:pic>
        <p:nvPicPr>
          <p:cNvPr id="5" name="图片 4">
            <a:extLst>
              <a:ext uri="{FF2B5EF4-FFF2-40B4-BE49-F238E27FC236}">
                <a16:creationId xmlns:a16="http://schemas.microsoft.com/office/drawing/2014/main" id="{188D1959-3447-5EE2-C481-24F04A1482EA}"/>
              </a:ext>
            </a:extLst>
          </p:cNvPr>
          <p:cNvPicPr>
            <a:picLocks noChangeAspect="1"/>
          </p:cNvPicPr>
          <p:nvPr/>
        </p:nvPicPr>
        <p:blipFill>
          <a:blip r:embed="rId3"/>
          <a:srcRect l="5909" t="47356" r="9157" b="31877"/>
          <a:stretch>
            <a:fillRect/>
          </a:stretch>
        </p:blipFill>
        <p:spPr>
          <a:xfrm>
            <a:off x="1351821" y="4235670"/>
            <a:ext cx="8382001" cy="1424152"/>
          </a:xfrm>
          <a:prstGeom prst="rect">
            <a:avLst/>
          </a:prstGeom>
        </p:spPr>
      </p:pic>
    </p:spTree>
    <p:extLst>
      <p:ext uri="{BB962C8B-B14F-4D97-AF65-F5344CB8AC3E}">
        <p14:creationId xmlns:p14="http://schemas.microsoft.com/office/powerpoint/2010/main" val="29220025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使用未定式方法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3</a:t>
            </a:r>
            <a:r>
              <a:rPr lang="zh-CN" altLang="zh-HK"/>
              <a:t>）含有变上限积分的形式</a:t>
            </a:r>
          </a:p>
          <a:p>
            <a:r>
              <a:rPr lang="zh-CN" altLang="zh-HK"/>
              <a:t>基本思路：在含有变上限积分的极限问题中，往往需要使用洛必达法则将原函数变成它的导函数（除非可以直接积出来）而使用洛必达的前提是原式为不定式，而判断不定式往往又需要与</a:t>
            </a:r>
            <a:r>
              <a:rPr lang="en-US" altLang="zh-CN"/>
              <a:t>MVT</a:t>
            </a:r>
            <a:r>
              <a:rPr lang="zh-CN"/>
              <a:t>相结合</a:t>
            </a:r>
          </a:p>
          <a:p>
            <a:r>
              <a:rPr lang="zh-CN"/>
              <a:t>例题：</a:t>
            </a:r>
            <a:endParaRPr lang="zh-CN" altLang="zh-HK"/>
          </a:p>
          <a:p>
            <a:endParaRPr lang="zh-CN" altLang="zh-HK"/>
          </a:p>
          <a:p>
            <a:endParaRPr lang="zh-CN" altLang="zh-HK"/>
          </a:p>
        </p:txBody>
      </p:sp>
      <p:pic>
        <p:nvPicPr>
          <p:cNvPr id="4" name="圖片 3"/>
          <p:cNvPicPr>
            <a:picLocks noChangeAspect="1"/>
          </p:cNvPicPr>
          <p:nvPr/>
        </p:nvPicPr>
        <p:blipFill>
          <a:blip r:embed="rId5"/>
          <a:stretch>
            <a:fillRect/>
          </a:stretch>
        </p:blipFill>
        <p:spPr>
          <a:xfrm>
            <a:off x="525780" y="2997835"/>
            <a:ext cx="4825365" cy="1560195"/>
          </a:xfrm>
          <a:prstGeom prst="rect">
            <a:avLst/>
          </a:prstGeom>
        </p:spPr>
      </p:pic>
      <p:pic>
        <p:nvPicPr>
          <p:cNvPr id="5" name="圖片 4"/>
          <p:cNvPicPr>
            <a:picLocks noChangeAspect="1"/>
          </p:cNvPicPr>
          <p:nvPr/>
        </p:nvPicPr>
        <p:blipFill>
          <a:blip r:embed="rId6"/>
          <a:stretch>
            <a:fillRect/>
          </a:stretch>
        </p:blipFill>
        <p:spPr>
          <a:xfrm>
            <a:off x="5489575" y="2894965"/>
            <a:ext cx="5299710" cy="2030730"/>
          </a:xfrm>
          <a:prstGeom prst="rect">
            <a:avLst/>
          </a:prstGeom>
        </p:spPr>
      </p:pic>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求极限</a:t>
            </a:r>
            <a:r>
              <a:rPr lang="en-US" altLang="zh-CN"/>
              <a:t>——</a:t>
            </a:r>
            <a:r>
              <a:rPr lang="zh-CN"/>
              <a:t>特殊结论与经典技巧</a:t>
            </a:r>
          </a:p>
        </p:txBody>
      </p:sp>
      <p:sp>
        <p:nvSpPr>
          <p:cNvPr id="3" name="內容佔位符 2"/>
          <p:cNvSpPr>
            <a:spLocks noGrp="1"/>
          </p:cNvSpPr>
          <p:nvPr>
            <p:ph idx="1"/>
            <p:custDataLst>
              <p:tags r:id="rId3"/>
            </p:custDataLst>
          </p:nvPr>
        </p:nvSpPr>
        <p:spPr/>
        <p:txBody>
          <a:bodyPr/>
          <a:lstStyle/>
          <a:p>
            <a:r>
              <a:rPr lang="zh-CN" altLang="zh-HK"/>
              <a:t>（</a:t>
            </a:r>
            <a:r>
              <a:rPr lang="en-US" altLang="zh-CN"/>
              <a:t>1</a:t>
            </a:r>
            <a:r>
              <a:rPr lang="zh-CN" altLang="zh-HK"/>
              <a:t>）和经典极限</a:t>
            </a:r>
            <a:r>
              <a:rPr lang="en-US" altLang="zh-CN"/>
              <a:t>e</a:t>
            </a:r>
            <a:r>
              <a:rPr lang="zh-CN"/>
              <a:t>有关的结论和问题</a:t>
            </a:r>
          </a:p>
          <a:p>
            <a:r>
              <a:rPr lang="zh-CN"/>
              <a:t>结论：</a:t>
            </a:r>
          </a:p>
          <a:p>
            <a:endParaRPr lang="zh-CN"/>
          </a:p>
          <a:p>
            <a:r>
              <a:rPr lang="zh-CN"/>
              <a:t>例题：</a:t>
            </a:r>
          </a:p>
          <a:p>
            <a:endParaRPr lang="zh-CN"/>
          </a:p>
          <a:p>
            <a:endParaRPr lang="zh-CN"/>
          </a:p>
          <a:p>
            <a:endParaRPr lang="zh-CN"/>
          </a:p>
          <a:p>
            <a:endParaRPr lang="zh-CN"/>
          </a:p>
          <a:p>
            <a:endParaRPr lang="zh-CN"/>
          </a:p>
          <a:p>
            <a:r>
              <a:rPr lang="zh-CN"/>
              <a:t>事实上，在括号中添加任意高阶余项都没有影响</a:t>
            </a:r>
          </a:p>
        </p:txBody>
      </p:sp>
      <p:pic>
        <p:nvPicPr>
          <p:cNvPr id="4" name="圖片 3"/>
          <p:cNvPicPr>
            <a:picLocks noChangeAspect="1"/>
          </p:cNvPicPr>
          <p:nvPr/>
        </p:nvPicPr>
        <p:blipFill>
          <a:blip r:embed="rId5"/>
          <a:stretch>
            <a:fillRect/>
          </a:stretch>
        </p:blipFill>
        <p:spPr>
          <a:xfrm>
            <a:off x="2831465" y="1890395"/>
            <a:ext cx="3238500" cy="771525"/>
          </a:xfrm>
          <a:prstGeom prst="rect">
            <a:avLst/>
          </a:prstGeom>
        </p:spPr>
      </p:pic>
      <p:pic>
        <p:nvPicPr>
          <p:cNvPr id="5" name="圖片 4"/>
          <p:cNvPicPr>
            <a:picLocks noChangeAspect="1"/>
          </p:cNvPicPr>
          <p:nvPr/>
        </p:nvPicPr>
        <p:blipFill>
          <a:blip r:embed="rId6"/>
          <a:stretch>
            <a:fillRect/>
          </a:stretch>
        </p:blipFill>
        <p:spPr>
          <a:xfrm>
            <a:off x="7007860" y="1804670"/>
            <a:ext cx="3648075" cy="857250"/>
          </a:xfrm>
          <a:prstGeom prst="rect">
            <a:avLst/>
          </a:prstGeom>
        </p:spPr>
      </p:pic>
      <p:pic>
        <p:nvPicPr>
          <p:cNvPr id="6" name="圖片 5"/>
          <p:cNvPicPr>
            <a:picLocks noChangeAspect="1"/>
          </p:cNvPicPr>
          <p:nvPr/>
        </p:nvPicPr>
        <p:blipFill>
          <a:blip r:embed="rId7"/>
          <a:stretch>
            <a:fillRect/>
          </a:stretch>
        </p:blipFill>
        <p:spPr>
          <a:xfrm>
            <a:off x="3415665" y="2795905"/>
            <a:ext cx="2724150" cy="1266825"/>
          </a:xfrm>
          <a:prstGeom prst="rect">
            <a:avLst/>
          </a:prstGeom>
        </p:spPr>
      </p:pic>
      <p:pic>
        <p:nvPicPr>
          <p:cNvPr id="7" name="圖片 6"/>
          <p:cNvPicPr>
            <a:picLocks noChangeAspect="1"/>
          </p:cNvPicPr>
          <p:nvPr/>
        </p:nvPicPr>
        <p:blipFill>
          <a:blip r:embed="rId8"/>
          <a:stretch>
            <a:fillRect/>
          </a:stretch>
        </p:blipFill>
        <p:spPr>
          <a:xfrm>
            <a:off x="6595110" y="2579370"/>
            <a:ext cx="3250565" cy="1886585"/>
          </a:xfrm>
          <a:prstGeom prst="rect">
            <a:avLst/>
          </a:prstGeom>
        </p:spPr>
      </p:pic>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特殊结论与经典技巧</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2</a:t>
            </a:r>
            <a:r>
              <a:rPr lang="zh-CN" altLang="zh-HK"/>
              <a:t>）如何估计阶乘的增长速度？</a:t>
            </a:r>
            <a:r>
              <a:rPr lang="en-US" altLang="zh-CN"/>
              <a:t>——</a:t>
            </a:r>
            <a:r>
              <a:rPr lang="zh-CN"/>
              <a:t>斯特林公式（</a:t>
            </a:r>
            <a:r>
              <a:rPr lang="en-US" altLang="zh-CN"/>
              <a:t>Stirling’s formula)</a:t>
            </a:r>
          </a:p>
          <a:p>
            <a:r>
              <a:rPr lang="zh-CN"/>
              <a:t>原理：</a:t>
            </a:r>
          </a:p>
          <a:p>
            <a:endParaRPr lang="zh-CN"/>
          </a:p>
          <a:p>
            <a:endParaRPr lang="zh-CN"/>
          </a:p>
          <a:p>
            <a:r>
              <a:rPr lang="zh-CN"/>
              <a:t>斯特林公式没有什么变式与花招，用它解题只需要简单粗暴地带入即可（前提是你能记得住它）</a:t>
            </a:r>
          </a:p>
          <a:p>
            <a:r>
              <a:rPr lang="zh-CN"/>
              <a:t>例题：</a:t>
            </a:r>
          </a:p>
          <a:p>
            <a:endParaRPr lang="zh-CN"/>
          </a:p>
          <a:p>
            <a:endParaRPr lang="zh-CN"/>
          </a:p>
          <a:p>
            <a:pPr marL="0" indent="0">
              <a:buNone/>
            </a:pPr>
            <a:endParaRPr lang="zh-CN"/>
          </a:p>
        </p:txBody>
      </p:sp>
      <p:pic>
        <p:nvPicPr>
          <p:cNvPr id="4" name="圖片 3"/>
          <p:cNvPicPr>
            <a:picLocks noChangeAspect="1"/>
          </p:cNvPicPr>
          <p:nvPr/>
        </p:nvPicPr>
        <p:blipFill>
          <a:blip r:embed="rId5"/>
          <a:stretch>
            <a:fillRect/>
          </a:stretch>
        </p:blipFill>
        <p:spPr>
          <a:xfrm>
            <a:off x="1607820" y="1623060"/>
            <a:ext cx="5895975" cy="1304925"/>
          </a:xfrm>
          <a:prstGeom prst="rect">
            <a:avLst/>
          </a:prstGeom>
        </p:spPr>
      </p:pic>
      <p:pic>
        <p:nvPicPr>
          <p:cNvPr id="5" name="圖片 4"/>
          <p:cNvPicPr>
            <a:picLocks noChangeAspect="1"/>
          </p:cNvPicPr>
          <p:nvPr/>
        </p:nvPicPr>
        <p:blipFill>
          <a:blip r:embed="rId6"/>
          <a:stretch>
            <a:fillRect/>
          </a:stretch>
        </p:blipFill>
        <p:spPr>
          <a:xfrm>
            <a:off x="1174115" y="4052570"/>
            <a:ext cx="3705225" cy="1676400"/>
          </a:xfrm>
          <a:prstGeom prst="rect">
            <a:avLst/>
          </a:prstGeom>
        </p:spPr>
      </p:pic>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求极限</a:t>
            </a:r>
            <a:r>
              <a:rPr lang="en-US" altLang="zh-CN">
                <a:sym typeface="+mn-ea"/>
              </a:rPr>
              <a:t>——</a:t>
            </a:r>
            <a:r>
              <a:rPr lang="zh-CN">
                <a:sym typeface="+mn-ea"/>
              </a:rPr>
              <a:t>特殊结论与经典技巧</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3</a:t>
            </a:r>
            <a:r>
              <a:rPr lang="zh-CN" altLang="zh-HK"/>
              <a:t>）拓展：</a:t>
            </a:r>
            <a:r>
              <a:rPr lang="en-US" altLang="zh-CN"/>
              <a:t>stolz</a:t>
            </a:r>
            <a:r>
              <a:rPr lang="zh-CN"/>
              <a:t>定理及其应用</a:t>
            </a:r>
          </a:p>
          <a:p>
            <a:r>
              <a:rPr lang="zh-CN"/>
              <a:t>简介：</a:t>
            </a:r>
            <a:r>
              <a:rPr lang="en-US" altLang="zh-CN"/>
              <a:t>stolz</a:t>
            </a:r>
            <a:r>
              <a:rPr lang="zh-CN"/>
              <a:t>定理（译作</a:t>
            </a:r>
            <a:r>
              <a:rPr lang="en-US" altLang="zh-CN"/>
              <a:t>“</a:t>
            </a:r>
            <a:r>
              <a:rPr lang="zh-HK" altLang="en-US"/>
              <a:t>施托尔茨定理</a:t>
            </a:r>
            <a:r>
              <a:rPr lang="en-US" altLang="zh-HK"/>
              <a:t>”</a:t>
            </a:r>
            <a:r>
              <a:rPr lang="zh-CN"/>
              <a:t>）是一种用于求解数列极限问题的重要工具，相当于洛必达法则在数列极限中的对应版本</a:t>
            </a:r>
          </a:p>
        </p:txBody>
      </p:sp>
      <p:pic>
        <p:nvPicPr>
          <p:cNvPr id="4" name="圖片 3"/>
          <p:cNvPicPr>
            <a:picLocks noChangeAspect="1"/>
          </p:cNvPicPr>
          <p:nvPr/>
        </p:nvPicPr>
        <p:blipFill>
          <a:blip r:embed="rId5"/>
          <a:stretch>
            <a:fillRect/>
          </a:stretch>
        </p:blipFill>
        <p:spPr>
          <a:xfrm>
            <a:off x="759460" y="2717165"/>
            <a:ext cx="4634230" cy="2562860"/>
          </a:xfrm>
          <a:prstGeom prst="rect">
            <a:avLst/>
          </a:prstGeom>
        </p:spPr>
      </p:pic>
      <p:pic>
        <p:nvPicPr>
          <p:cNvPr id="5" name="圖片 4"/>
          <p:cNvPicPr>
            <a:picLocks noChangeAspect="1"/>
          </p:cNvPicPr>
          <p:nvPr/>
        </p:nvPicPr>
        <p:blipFill>
          <a:blip r:embed="rId6"/>
          <a:stretch>
            <a:fillRect/>
          </a:stretch>
        </p:blipFill>
        <p:spPr>
          <a:xfrm>
            <a:off x="6070600" y="2743835"/>
            <a:ext cx="4382135" cy="2536190"/>
          </a:xfrm>
          <a:prstGeom prst="rect">
            <a:avLst/>
          </a:prstGeom>
        </p:spPr>
      </p:pic>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a:xfrm>
            <a:off x="669882" y="432000"/>
            <a:ext cx="10852237" cy="648000"/>
          </a:xfrm>
        </p:spPr>
        <p:txBody>
          <a:bodyPr/>
          <a:lstStyle/>
          <a:p>
            <a:r>
              <a:rPr lang="zh-CN" altLang="zh-HK">
                <a:sym typeface="+mn-ea"/>
              </a:rPr>
              <a:t>求极限</a:t>
            </a:r>
            <a:r>
              <a:rPr lang="en-US" altLang="zh-CN">
                <a:sym typeface="+mn-ea"/>
              </a:rPr>
              <a:t>——</a:t>
            </a:r>
            <a:r>
              <a:rPr lang="zh-CN">
                <a:sym typeface="+mn-ea"/>
              </a:rPr>
              <a:t>特殊结论与经典技巧</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4</a:t>
            </a:r>
            <a:r>
              <a:rPr lang="zh-CN" altLang="zh-HK"/>
              <a:t>）拓展：双极限问题与求极限技巧综合应用</a:t>
            </a:r>
          </a:p>
        </p:txBody>
      </p:sp>
      <p:pic>
        <p:nvPicPr>
          <p:cNvPr id="4" name="圖片 3"/>
          <p:cNvPicPr>
            <a:picLocks noChangeAspect="1"/>
          </p:cNvPicPr>
          <p:nvPr/>
        </p:nvPicPr>
        <p:blipFill>
          <a:blip r:embed="rId5"/>
          <a:stretch>
            <a:fillRect/>
          </a:stretch>
        </p:blipFill>
        <p:spPr>
          <a:xfrm>
            <a:off x="193675" y="1826895"/>
            <a:ext cx="11195685" cy="2752090"/>
          </a:xfrm>
          <a:prstGeom prst="rect">
            <a:avLst/>
          </a:prstGeom>
        </p:spPr>
      </p:pic>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不定积分</a:t>
            </a:r>
            <a:r>
              <a:rPr lang="en-US" altLang="zh-CN"/>
              <a:t>——</a:t>
            </a:r>
            <a:r>
              <a:rPr lang="zh-CN"/>
              <a:t>求值方法</a:t>
            </a:r>
          </a:p>
        </p:txBody>
      </p:sp>
      <p:sp>
        <p:nvSpPr>
          <p:cNvPr id="3" name="內容佔位符 2"/>
          <p:cNvSpPr>
            <a:spLocks noGrp="1"/>
          </p:cNvSpPr>
          <p:nvPr>
            <p:ph idx="1"/>
            <p:custDataLst>
              <p:tags r:id="rId3"/>
            </p:custDataLst>
          </p:nvPr>
        </p:nvSpPr>
        <p:spPr/>
        <p:txBody>
          <a:bodyPr/>
          <a:lstStyle/>
          <a:p>
            <a:r>
              <a:rPr lang="zh-CN" altLang="zh-HK"/>
              <a:t>（</a:t>
            </a:r>
            <a:r>
              <a:rPr lang="en-US" altLang="zh-CN"/>
              <a:t>1</a:t>
            </a:r>
            <a:r>
              <a:rPr lang="zh-CN" altLang="zh-HK"/>
              <a:t>）凑微分法</a:t>
            </a:r>
          </a:p>
          <a:p>
            <a:r>
              <a:rPr lang="zh-CN" altLang="zh-HK"/>
              <a:t>原理：</a:t>
            </a:r>
            <a:r>
              <a:rPr lang="en-US" altLang="zh-CN"/>
              <a:t>                                                                              </a:t>
            </a:r>
            <a:r>
              <a:rPr lang="zh-CN" b="1"/>
              <a:t>前提条件：</a:t>
            </a:r>
            <a:r>
              <a:rPr lang="en-US" altLang="zh-CN" b="1"/>
              <a:t>g(x)</a:t>
            </a:r>
            <a:r>
              <a:rPr lang="zh-CN" b="1"/>
              <a:t>可微！</a:t>
            </a:r>
            <a:endParaRPr lang="zh-CN" altLang="zh-HK"/>
          </a:p>
          <a:p>
            <a:endParaRPr lang="zh-CN" altLang="zh-HK"/>
          </a:p>
          <a:p>
            <a:endParaRPr lang="zh-CN" altLang="zh-HK"/>
          </a:p>
          <a:p>
            <a:r>
              <a:rPr lang="zh-CN" altLang="zh-HK"/>
              <a:t>证明思路：</a:t>
            </a:r>
            <a:r>
              <a:rPr lang="en-US" altLang="zh-CN"/>
              <a:t>f(x)</a:t>
            </a:r>
            <a:r>
              <a:rPr lang="zh-CN"/>
              <a:t>的一个原函数是</a:t>
            </a:r>
            <a:r>
              <a:rPr lang="en-US" altLang="zh-CN"/>
              <a:t>F(x),</a:t>
            </a:r>
            <a:r>
              <a:rPr lang="zh-CN"/>
              <a:t>只需说明</a:t>
            </a:r>
            <a:r>
              <a:rPr lang="en-US" altLang="zh-CN"/>
              <a:t>F(g(x))</a:t>
            </a:r>
            <a:r>
              <a:rPr lang="zh-CN"/>
              <a:t>是原式的一个原函数即可</a:t>
            </a:r>
          </a:p>
          <a:p>
            <a:r>
              <a:rPr lang="zh-CN"/>
              <a:t>例题：</a:t>
            </a:r>
          </a:p>
          <a:p>
            <a:endParaRPr lang="zh-CN" altLang="zh-HK"/>
          </a:p>
          <a:p>
            <a:endParaRPr lang="zh-CN" altLang="zh-HK"/>
          </a:p>
          <a:p>
            <a:r>
              <a:rPr lang="zh-CN"/>
              <a:t>在定积分中的对应：</a:t>
            </a:r>
            <a:endParaRPr lang="zh-CN" altLang="zh-HK"/>
          </a:p>
          <a:p>
            <a:endParaRPr lang="zh-CN" altLang="zh-HK"/>
          </a:p>
          <a:p>
            <a:endParaRPr lang="zh-CN" altLang="zh-HK"/>
          </a:p>
          <a:p>
            <a:pPr marL="0" indent="0">
              <a:buNone/>
            </a:pPr>
            <a:endParaRPr lang="zh-CN" altLang="zh-HK"/>
          </a:p>
        </p:txBody>
      </p:sp>
      <p:pic>
        <p:nvPicPr>
          <p:cNvPr id="4" name="圖片 3"/>
          <p:cNvPicPr>
            <a:picLocks noChangeAspect="1"/>
          </p:cNvPicPr>
          <p:nvPr/>
        </p:nvPicPr>
        <p:blipFill>
          <a:blip r:embed="rId5"/>
          <a:stretch>
            <a:fillRect/>
          </a:stretch>
        </p:blipFill>
        <p:spPr>
          <a:xfrm>
            <a:off x="1668145" y="1711325"/>
            <a:ext cx="5904865" cy="1031240"/>
          </a:xfrm>
          <a:prstGeom prst="rect">
            <a:avLst/>
          </a:prstGeom>
        </p:spPr>
      </p:pic>
      <p:pic>
        <p:nvPicPr>
          <p:cNvPr id="5" name="圖片 4"/>
          <p:cNvPicPr>
            <a:picLocks noChangeAspect="1"/>
          </p:cNvPicPr>
          <p:nvPr/>
        </p:nvPicPr>
        <p:blipFill>
          <a:blip r:embed="rId6"/>
          <a:stretch>
            <a:fillRect/>
          </a:stretch>
        </p:blipFill>
        <p:spPr>
          <a:xfrm>
            <a:off x="1798955" y="3807460"/>
            <a:ext cx="3143250" cy="1038225"/>
          </a:xfrm>
          <a:prstGeom prst="rect">
            <a:avLst/>
          </a:prstGeom>
        </p:spPr>
      </p:pic>
      <p:pic>
        <p:nvPicPr>
          <p:cNvPr id="6" name="圖片 5"/>
          <p:cNvPicPr>
            <a:picLocks noChangeAspect="1"/>
          </p:cNvPicPr>
          <p:nvPr/>
        </p:nvPicPr>
        <p:blipFill>
          <a:blip r:embed="rId7"/>
          <a:stretch>
            <a:fillRect/>
          </a:stretch>
        </p:blipFill>
        <p:spPr>
          <a:xfrm>
            <a:off x="5011420" y="3807460"/>
            <a:ext cx="5066030" cy="1045845"/>
          </a:xfrm>
          <a:prstGeom prst="rect">
            <a:avLst/>
          </a:prstGeom>
        </p:spPr>
      </p:pic>
      <p:pic>
        <p:nvPicPr>
          <p:cNvPr id="7" name="圖片 6"/>
          <p:cNvPicPr>
            <a:picLocks noChangeAspect="1"/>
          </p:cNvPicPr>
          <p:nvPr/>
        </p:nvPicPr>
        <p:blipFill>
          <a:blip r:embed="rId8"/>
          <a:stretch>
            <a:fillRect/>
          </a:stretch>
        </p:blipFill>
        <p:spPr>
          <a:xfrm>
            <a:off x="712470" y="5261610"/>
            <a:ext cx="4701540" cy="1075690"/>
          </a:xfrm>
          <a:prstGeom prst="rect">
            <a:avLst/>
          </a:prstGeom>
        </p:spPr>
      </p:pic>
      <p:pic>
        <p:nvPicPr>
          <p:cNvPr id="8" name="圖片 7"/>
          <p:cNvPicPr>
            <a:picLocks noChangeAspect="1"/>
          </p:cNvPicPr>
          <p:nvPr/>
        </p:nvPicPr>
        <p:blipFill>
          <a:blip r:embed="rId9"/>
          <a:stretch>
            <a:fillRect/>
          </a:stretch>
        </p:blipFill>
        <p:spPr>
          <a:xfrm>
            <a:off x="5860415" y="5261610"/>
            <a:ext cx="3641090" cy="1384935"/>
          </a:xfrm>
          <a:prstGeom prst="rect">
            <a:avLst/>
          </a:prstGeom>
        </p:spPr>
      </p:pic>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2</a:t>
            </a:r>
            <a:r>
              <a:rPr lang="zh-CN" altLang="zh-HK"/>
              <a:t>）换元积分法（直接代换法）</a:t>
            </a:r>
          </a:p>
          <a:p>
            <a:r>
              <a:rPr lang="zh-CN" altLang="zh-HK"/>
              <a:t>原理：当处理一些带根号、带幂指数的不定积分时，使用换元法有时会有奇效</a:t>
            </a:r>
          </a:p>
          <a:p>
            <a:r>
              <a:rPr lang="zh-CN" altLang="zh-HK"/>
              <a:t>例题：</a:t>
            </a:r>
          </a:p>
          <a:p>
            <a:endParaRPr lang="zh-CN" altLang="zh-HK"/>
          </a:p>
          <a:p>
            <a:endParaRPr lang="zh-CN" altLang="zh-HK"/>
          </a:p>
          <a:p>
            <a:endParaRPr lang="zh-CN" altLang="zh-HK"/>
          </a:p>
          <a:p>
            <a:r>
              <a:rPr lang="zh-CN"/>
              <a:t>思考：含平方项相加减的根式不定积分中，什么时候换元成</a:t>
            </a:r>
            <a:r>
              <a:rPr lang="en-US" altLang="zh-CN"/>
              <a:t>sinx</a:t>
            </a:r>
            <a:r>
              <a:rPr lang="zh-CN"/>
              <a:t>，什么时候换元成</a:t>
            </a:r>
            <a:r>
              <a:rPr lang="en-US" altLang="zh-CN"/>
              <a:t>tanx</a:t>
            </a:r>
            <a:r>
              <a:rPr lang="zh-CN"/>
              <a:t>？，什么时候换元成</a:t>
            </a:r>
            <a:r>
              <a:rPr lang="en-US" altLang="zh-CN"/>
              <a:t>secx?</a:t>
            </a:r>
          </a:p>
          <a:p>
            <a:endParaRPr lang="en-US" altLang="zh-CN"/>
          </a:p>
          <a:p>
            <a:endParaRPr lang="en-US" altLang="zh-CN"/>
          </a:p>
          <a:p>
            <a:r>
              <a:rPr lang="zh-CN"/>
              <a:t>这种情况呢？</a:t>
            </a:r>
          </a:p>
        </p:txBody>
      </p:sp>
      <p:pic>
        <p:nvPicPr>
          <p:cNvPr id="4" name="圖片 3"/>
          <p:cNvPicPr>
            <a:picLocks noChangeAspect="1"/>
          </p:cNvPicPr>
          <p:nvPr/>
        </p:nvPicPr>
        <p:blipFill>
          <a:blip r:embed="rId5"/>
          <a:stretch>
            <a:fillRect/>
          </a:stretch>
        </p:blipFill>
        <p:spPr>
          <a:xfrm>
            <a:off x="1373505" y="2788285"/>
            <a:ext cx="2276475" cy="771525"/>
          </a:xfrm>
          <a:prstGeom prst="rect">
            <a:avLst/>
          </a:prstGeom>
        </p:spPr>
      </p:pic>
      <p:pic>
        <p:nvPicPr>
          <p:cNvPr id="5" name="圖片 4"/>
          <p:cNvPicPr>
            <a:picLocks noChangeAspect="1"/>
          </p:cNvPicPr>
          <p:nvPr/>
        </p:nvPicPr>
        <p:blipFill>
          <a:blip r:embed="rId6"/>
          <a:stretch>
            <a:fillRect/>
          </a:stretch>
        </p:blipFill>
        <p:spPr>
          <a:xfrm>
            <a:off x="3995420" y="2661920"/>
            <a:ext cx="2482850" cy="1023620"/>
          </a:xfrm>
          <a:prstGeom prst="rect">
            <a:avLst/>
          </a:prstGeom>
        </p:spPr>
      </p:pic>
      <p:pic>
        <p:nvPicPr>
          <p:cNvPr id="6" name="圖片 5"/>
          <p:cNvPicPr>
            <a:picLocks noChangeAspect="1"/>
          </p:cNvPicPr>
          <p:nvPr/>
        </p:nvPicPr>
        <p:blipFill>
          <a:blip r:embed="rId7"/>
          <a:stretch>
            <a:fillRect/>
          </a:stretch>
        </p:blipFill>
        <p:spPr>
          <a:xfrm>
            <a:off x="2332990" y="4535805"/>
            <a:ext cx="1771015" cy="821055"/>
          </a:xfrm>
          <a:prstGeom prst="rect">
            <a:avLst/>
          </a:prstGeom>
        </p:spPr>
      </p:pic>
      <p:pic>
        <p:nvPicPr>
          <p:cNvPr id="7" name="圖片 6"/>
          <p:cNvPicPr>
            <a:picLocks noChangeAspect="1"/>
          </p:cNvPicPr>
          <p:nvPr/>
        </p:nvPicPr>
        <p:blipFill>
          <a:blip r:embed="rId8"/>
          <a:stretch>
            <a:fillRect/>
          </a:stretch>
        </p:blipFill>
        <p:spPr>
          <a:xfrm>
            <a:off x="4705350" y="4535805"/>
            <a:ext cx="1600835" cy="882015"/>
          </a:xfrm>
          <a:prstGeom prst="rect">
            <a:avLst/>
          </a:prstGeom>
        </p:spPr>
      </p:pic>
      <p:pic>
        <p:nvPicPr>
          <p:cNvPr id="8" name="圖片 7"/>
          <p:cNvPicPr>
            <a:picLocks noChangeAspect="1"/>
          </p:cNvPicPr>
          <p:nvPr/>
        </p:nvPicPr>
        <p:blipFill>
          <a:blip r:embed="rId9"/>
          <a:stretch>
            <a:fillRect/>
          </a:stretch>
        </p:blipFill>
        <p:spPr>
          <a:xfrm>
            <a:off x="7061835" y="4530090"/>
            <a:ext cx="1838960" cy="826770"/>
          </a:xfrm>
          <a:prstGeom prst="rect">
            <a:avLst/>
          </a:prstGeom>
        </p:spPr>
      </p:pic>
      <p:pic>
        <p:nvPicPr>
          <p:cNvPr id="9" name="圖片 8"/>
          <p:cNvPicPr>
            <a:picLocks noChangeAspect="1"/>
          </p:cNvPicPr>
          <p:nvPr/>
        </p:nvPicPr>
        <p:blipFill>
          <a:blip r:embed="rId10"/>
          <a:stretch>
            <a:fillRect/>
          </a:stretch>
        </p:blipFill>
        <p:spPr>
          <a:xfrm>
            <a:off x="2473325" y="5315585"/>
            <a:ext cx="4331335" cy="964565"/>
          </a:xfrm>
          <a:prstGeom prst="rect">
            <a:avLst/>
          </a:prstGeom>
        </p:spPr>
      </p:pic>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3</a:t>
            </a:r>
            <a:r>
              <a:rPr lang="zh-CN" altLang="zh-HK"/>
              <a:t>）分部积分法</a:t>
            </a:r>
          </a:p>
          <a:p>
            <a:r>
              <a:rPr lang="zh-CN" altLang="zh-HK"/>
              <a:t>原理：</a:t>
            </a:r>
          </a:p>
          <a:p>
            <a:endParaRPr lang="zh-CN" altLang="zh-HK"/>
          </a:p>
          <a:p>
            <a:r>
              <a:rPr lang="zh-CN" altLang="zh-HK"/>
              <a:t>例题：</a:t>
            </a:r>
          </a:p>
          <a:p>
            <a:endParaRPr lang="en-US" altLang="zh-CN"/>
          </a:p>
          <a:p>
            <a:endParaRPr lang="en-US" altLang="zh-CN"/>
          </a:p>
          <a:p>
            <a:endParaRPr lang="en-US" altLang="zh-CN"/>
          </a:p>
          <a:p>
            <a:r>
              <a:rPr lang="zh-CN"/>
              <a:t>在定积分中的对应：</a:t>
            </a:r>
          </a:p>
          <a:p>
            <a:endParaRPr lang="zh-CN"/>
          </a:p>
        </p:txBody>
      </p:sp>
      <p:pic>
        <p:nvPicPr>
          <p:cNvPr id="4" name="圖片 3"/>
          <p:cNvPicPr>
            <a:picLocks noChangeAspect="1"/>
          </p:cNvPicPr>
          <p:nvPr/>
        </p:nvPicPr>
        <p:blipFill>
          <a:blip r:embed="rId5"/>
          <a:stretch>
            <a:fillRect/>
          </a:stretch>
        </p:blipFill>
        <p:spPr>
          <a:xfrm>
            <a:off x="1818640" y="1713230"/>
            <a:ext cx="3357245" cy="1103630"/>
          </a:xfrm>
          <a:prstGeom prst="rect">
            <a:avLst/>
          </a:prstGeom>
        </p:spPr>
      </p:pic>
      <p:pic>
        <p:nvPicPr>
          <p:cNvPr id="5" name="圖片 4"/>
          <p:cNvPicPr>
            <a:picLocks noChangeAspect="1"/>
          </p:cNvPicPr>
          <p:nvPr/>
        </p:nvPicPr>
        <p:blipFill>
          <a:blip r:embed="rId6"/>
          <a:stretch>
            <a:fillRect/>
          </a:stretch>
        </p:blipFill>
        <p:spPr>
          <a:xfrm>
            <a:off x="1443355" y="3101975"/>
            <a:ext cx="3261360" cy="1066165"/>
          </a:xfrm>
          <a:prstGeom prst="rect">
            <a:avLst/>
          </a:prstGeom>
        </p:spPr>
      </p:pic>
      <p:pic>
        <p:nvPicPr>
          <p:cNvPr id="6" name="圖片 5"/>
          <p:cNvPicPr>
            <a:picLocks noChangeAspect="1"/>
          </p:cNvPicPr>
          <p:nvPr/>
        </p:nvPicPr>
        <p:blipFill>
          <a:blip r:embed="rId7"/>
          <a:stretch>
            <a:fillRect/>
          </a:stretch>
        </p:blipFill>
        <p:spPr>
          <a:xfrm>
            <a:off x="5492750" y="2887345"/>
            <a:ext cx="3057525" cy="1619885"/>
          </a:xfrm>
          <a:prstGeom prst="rect">
            <a:avLst/>
          </a:prstGeom>
        </p:spPr>
      </p:pic>
      <p:pic>
        <p:nvPicPr>
          <p:cNvPr id="7" name="圖片 6"/>
          <p:cNvPicPr>
            <a:picLocks noChangeAspect="1"/>
          </p:cNvPicPr>
          <p:nvPr/>
        </p:nvPicPr>
        <p:blipFill>
          <a:blip r:embed="rId8"/>
          <a:stretch>
            <a:fillRect/>
          </a:stretch>
        </p:blipFill>
        <p:spPr>
          <a:xfrm>
            <a:off x="3373755" y="4507230"/>
            <a:ext cx="7729855" cy="1111885"/>
          </a:xfrm>
          <a:prstGeom prst="rect">
            <a:avLst/>
          </a:prstGeom>
        </p:spPr>
      </p:pic>
      <p:sp>
        <p:nvSpPr>
          <p:cNvPr id="8" name="文字框 7"/>
          <p:cNvSpPr txBox="1"/>
          <p:nvPr/>
        </p:nvSpPr>
        <p:spPr>
          <a:xfrm>
            <a:off x="8025765" y="1426210"/>
            <a:ext cx="2343150"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HK" sz="1800" b="0" i="0" u="none" strike="noStrike" kern="1200" cap="none" spc="0" normalizeH="0" baseline="0" noProof="0">
                <a:ln>
                  <a:noFill/>
                </a:ln>
                <a:solidFill>
                  <a:prstClr val="black"/>
                </a:solidFill>
                <a:effectLst/>
                <a:uLnTx/>
                <a:uFillTx/>
                <a:latin typeface="Arial"/>
                <a:ea typeface="微软雅黑"/>
                <a:cs typeface="+mn-cs"/>
              </a:rPr>
              <a:t>tips:</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使用分部积分法的难题最终会出现两种形式：</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I1</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a:t>
            </a:r>
            <a:r>
              <a:rPr kumimoji="0" lang="en-US" altLang="zh-CN" sz="1800" b="0" i="0" u="none" strike="noStrike" kern="1200" cap="none" spc="0" normalizeH="0" baseline="0" noProof="0">
                <a:ln>
                  <a:noFill/>
                </a:ln>
                <a:solidFill>
                  <a:prstClr val="black"/>
                </a:solidFill>
                <a:effectLst/>
                <a:uLnTx/>
                <a:uFillTx/>
                <a:latin typeface="Arial"/>
                <a:ea typeface="微软雅黑"/>
                <a:cs typeface="+mn-cs"/>
              </a:rPr>
              <a:t>I2</a:t>
            </a:r>
            <a:r>
              <a:rPr kumimoji="0" lang="zh-CN" altLang="en-US" sz="1800" b="0" i="0" u="none" strike="noStrike" kern="1200" cap="none" spc="0" normalizeH="0" baseline="0" noProof="0">
                <a:ln>
                  <a:noFill/>
                </a:ln>
                <a:solidFill>
                  <a:prstClr val="black"/>
                </a:solidFill>
                <a:effectLst/>
                <a:uLnTx/>
                <a:uFillTx/>
                <a:latin typeface="Arial"/>
                <a:ea typeface="微软雅黑"/>
                <a:cs typeface="+mn-cs"/>
              </a:rPr>
              <a:t>形式和递推式形式</a:t>
            </a: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4</a:t>
            </a:r>
            <a:r>
              <a:rPr lang="zh-CN" altLang="zh-HK"/>
              <a:t>）有理函数积分法</a:t>
            </a:r>
          </a:p>
          <a:p>
            <a:r>
              <a:rPr lang="zh-CN" altLang="zh-HK"/>
              <a:t>前言：如同</a:t>
            </a:r>
            <a:r>
              <a:rPr lang="en-US" altLang="zh-CN"/>
              <a:t>                                                                        </a:t>
            </a:r>
            <a:r>
              <a:rPr lang="zh-CN"/>
              <a:t>形式的有理函数的不定积分有通法！！！</a:t>
            </a:r>
          </a:p>
          <a:p>
            <a:r>
              <a:rPr lang="en-US" altLang="zh-CN"/>
              <a:t>                                                                                      </a:t>
            </a:r>
            <a:r>
              <a:rPr lang="zh-CN"/>
              <a:t>（虽然这个通法非常恶心）</a:t>
            </a:r>
          </a:p>
          <a:p>
            <a:r>
              <a:rPr lang="zh-CN"/>
              <a:t>步骤：</a:t>
            </a:r>
          </a:p>
          <a:p>
            <a:r>
              <a:rPr lang="en-US" altLang="zh-CN"/>
              <a:t>1.</a:t>
            </a:r>
            <a:r>
              <a:rPr lang="zh-CN"/>
              <a:t>对</a:t>
            </a:r>
            <a:r>
              <a:rPr lang="en-US" altLang="zh-CN"/>
              <a:t>R(x)</a:t>
            </a:r>
            <a:r>
              <a:rPr lang="zh-CN"/>
              <a:t>做大除法，转化出一个有理真分式（</a:t>
            </a:r>
            <a:r>
              <a:rPr lang="en-US" altLang="zh-CN"/>
              <a:t>n&lt;m</a:t>
            </a:r>
            <a:r>
              <a:rPr lang="zh-CN"/>
              <a:t>）</a:t>
            </a:r>
          </a:p>
          <a:p>
            <a:r>
              <a:rPr lang="en-US" altLang="zh-CN"/>
              <a:t>2.</a:t>
            </a:r>
            <a:r>
              <a:rPr lang="zh-CN"/>
              <a:t>对分母</a:t>
            </a:r>
            <a:r>
              <a:rPr lang="en-US" altLang="zh-CN"/>
              <a:t>Q</a:t>
            </a:r>
            <a:r>
              <a:rPr lang="zh-CN"/>
              <a:t>（</a:t>
            </a:r>
            <a:r>
              <a:rPr lang="en-US" altLang="zh-CN"/>
              <a:t>x</a:t>
            </a:r>
            <a:r>
              <a:rPr lang="zh-CN"/>
              <a:t>）在实数系内做标准分解：</a:t>
            </a:r>
          </a:p>
          <a:p>
            <a:endParaRPr lang="zh-CN"/>
          </a:p>
          <a:p>
            <a:r>
              <a:rPr lang="en-US" altLang="zh-CN"/>
              <a:t>3.</a:t>
            </a:r>
            <a:r>
              <a:rPr lang="zh-CN"/>
              <a:t>将根据分母的因式分解将</a:t>
            </a:r>
            <a:r>
              <a:rPr lang="en-US" altLang="zh-CN"/>
              <a:t>R(x)</a:t>
            </a:r>
            <a:r>
              <a:rPr lang="zh-CN"/>
              <a:t>分式拆解为部分分式</a:t>
            </a:r>
            <a:endParaRPr lang="en-US" altLang="zh-CN"/>
          </a:p>
          <a:p>
            <a:r>
              <a:rPr lang="en-US" altLang="zh-CN"/>
              <a:t>4.</a:t>
            </a:r>
            <a:r>
              <a:rPr lang="zh-CN"/>
              <a:t>求两种形式的不定积分</a:t>
            </a:r>
          </a:p>
        </p:txBody>
      </p:sp>
      <p:pic>
        <p:nvPicPr>
          <p:cNvPr id="4" name="圖片 3"/>
          <p:cNvPicPr>
            <a:picLocks noChangeAspect="1"/>
          </p:cNvPicPr>
          <p:nvPr/>
        </p:nvPicPr>
        <p:blipFill>
          <a:blip r:embed="rId5"/>
          <a:stretch>
            <a:fillRect/>
          </a:stretch>
        </p:blipFill>
        <p:spPr>
          <a:xfrm>
            <a:off x="2258060" y="1746250"/>
            <a:ext cx="5151755" cy="819785"/>
          </a:xfrm>
          <a:prstGeom prst="rect">
            <a:avLst/>
          </a:prstGeom>
        </p:spPr>
      </p:pic>
      <p:pic>
        <p:nvPicPr>
          <p:cNvPr id="5" name="圖片 4"/>
          <p:cNvPicPr>
            <a:picLocks noChangeAspect="1"/>
          </p:cNvPicPr>
          <p:nvPr/>
        </p:nvPicPr>
        <p:blipFill>
          <a:blip r:embed="rId6"/>
          <a:stretch>
            <a:fillRect/>
          </a:stretch>
        </p:blipFill>
        <p:spPr>
          <a:xfrm>
            <a:off x="1078865" y="3891280"/>
            <a:ext cx="7623810" cy="437515"/>
          </a:xfrm>
          <a:prstGeom prst="rect">
            <a:avLst/>
          </a:prstGeom>
        </p:spPr>
      </p:pic>
      <p:pic>
        <p:nvPicPr>
          <p:cNvPr id="6" name="圖片 5"/>
          <p:cNvPicPr>
            <a:picLocks noChangeAspect="1"/>
          </p:cNvPicPr>
          <p:nvPr/>
        </p:nvPicPr>
        <p:blipFill>
          <a:blip r:embed="rId7"/>
          <a:stretch>
            <a:fillRect/>
          </a:stretch>
        </p:blipFill>
        <p:spPr>
          <a:xfrm>
            <a:off x="1228090" y="5199380"/>
            <a:ext cx="6443980" cy="679450"/>
          </a:xfrm>
          <a:prstGeom prst="rect">
            <a:avLst/>
          </a:prstGeom>
        </p:spPr>
      </p:pic>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4</a:t>
            </a:r>
            <a:r>
              <a:rPr lang="zh-CN" altLang="zh-HK">
                <a:sym typeface="+mn-ea"/>
              </a:rPr>
              <a:t>）有理函数积分法</a:t>
            </a:r>
            <a:r>
              <a:rPr lang="en-US" altLang="zh-CN">
                <a:sym typeface="+mn-ea"/>
              </a:rPr>
              <a:t>:</a:t>
            </a:r>
            <a:r>
              <a:rPr lang="zh-CN">
                <a:sym typeface="+mn-ea"/>
              </a:rPr>
              <a:t>详解步骤</a:t>
            </a:r>
            <a:r>
              <a:rPr lang="en-US" altLang="zh-CN">
                <a:sym typeface="+mn-ea"/>
              </a:rPr>
              <a:t>2</a:t>
            </a:r>
          </a:p>
          <a:p>
            <a:r>
              <a:rPr lang="zh-CN">
                <a:sym typeface="+mn-ea"/>
              </a:rPr>
              <a:t>方法：试根法、公式法（如何进行有理式因式分解？）</a:t>
            </a:r>
          </a:p>
          <a:p>
            <a:r>
              <a:rPr lang="zh-CN">
                <a:sym typeface="+mn-ea"/>
              </a:rPr>
              <a:t>例题：（做因式分解）</a:t>
            </a:r>
          </a:p>
          <a:p>
            <a:endParaRPr lang="zh-CN" altLang="zh-HK">
              <a:sym typeface="+mn-ea"/>
            </a:endParaRPr>
          </a:p>
          <a:p>
            <a:endParaRPr lang="zh-CN" altLang="zh-HK">
              <a:sym typeface="+mn-ea"/>
            </a:endParaRPr>
          </a:p>
          <a:p>
            <a:endParaRPr lang="zh-CN" altLang="zh-HK">
              <a:sym typeface="+mn-ea"/>
            </a:endParaRPr>
          </a:p>
          <a:p>
            <a:endParaRPr lang="zh-CN" altLang="zh-HK">
              <a:sym typeface="+mn-ea"/>
            </a:endParaRPr>
          </a:p>
          <a:p>
            <a:r>
              <a:rPr lang="zh-CN" altLang="zh-HK"/>
              <a:t>理论基础：（为什么多项式总是可以分解成右式）</a:t>
            </a:r>
          </a:p>
          <a:p>
            <a:r>
              <a:rPr lang="en-US" altLang="zh-CN"/>
              <a:t>hint:</a:t>
            </a:r>
            <a:r>
              <a:rPr lang="zh-CN"/>
              <a:t>代数基本定理、虚根成对原理</a:t>
            </a:r>
            <a:endParaRPr lang="zh-CN" altLang="zh-HK"/>
          </a:p>
          <a:p>
            <a:endParaRPr lang="zh-CN" altLang="zh-HK"/>
          </a:p>
          <a:p>
            <a:endParaRPr lang="zh-HK" altLang="en-US"/>
          </a:p>
        </p:txBody>
      </p:sp>
      <p:pic>
        <p:nvPicPr>
          <p:cNvPr id="4" name="圖片 3"/>
          <p:cNvPicPr>
            <a:picLocks noChangeAspect="1"/>
          </p:cNvPicPr>
          <p:nvPr/>
        </p:nvPicPr>
        <p:blipFill>
          <a:blip r:embed="rId5"/>
          <a:stretch>
            <a:fillRect/>
          </a:stretch>
        </p:blipFill>
        <p:spPr>
          <a:xfrm>
            <a:off x="878205" y="2552065"/>
            <a:ext cx="4242435" cy="567055"/>
          </a:xfrm>
          <a:prstGeom prst="rect">
            <a:avLst/>
          </a:prstGeom>
        </p:spPr>
      </p:pic>
      <p:pic>
        <p:nvPicPr>
          <p:cNvPr id="5" name="圖片 4"/>
          <p:cNvPicPr>
            <a:picLocks noChangeAspect="1"/>
          </p:cNvPicPr>
          <p:nvPr/>
        </p:nvPicPr>
        <p:blipFill>
          <a:blip r:embed="rId6"/>
          <a:stretch>
            <a:fillRect/>
          </a:stretch>
        </p:blipFill>
        <p:spPr>
          <a:xfrm>
            <a:off x="1040130" y="3293110"/>
            <a:ext cx="1680845" cy="1047750"/>
          </a:xfrm>
          <a:prstGeom prst="rect">
            <a:avLst/>
          </a:prstGeom>
        </p:spPr>
      </p:pic>
      <p:pic>
        <p:nvPicPr>
          <p:cNvPr id="6" name="圖片 5"/>
          <p:cNvPicPr>
            <a:picLocks noChangeAspect="1"/>
          </p:cNvPicPr>
          <p:nvPr/>
        </p:nvPicPr>
        <p:blipFill>
          <a:blip r:embed="rId7"/>
          <a:stretch>
            <a:fillRect/>
          </a:stretch>
        </p:blipFill>
        <p:spPr>
          <a:xfrm>
            <a:off x="3033395" y="3293110"/>
            <a:ext cx="1750060" cy="1193800"/>
          </a:xfrm>
          <a:prstGeom prst="rect">
            <a:avLst/>
          </a:prstGeom>
        </p:spPr>
      </p:pic>
      <p:pic>
        <p:nvPicPr>
          <p:cNvPr id="7" name="圖片 6"/>
          <p:cNvPicPr>
            <a:picLocks noChangeAspect="1"/>
          </p:cNvPicPr>
          <p:nvPr/>
        </p:nvPicPr>
        <p:blipFill>
          <a:blip r:embed="rId8"/>
          <a:stretch>
            <a:fillRect/>
          </a:stretch>
        </p:blipFill>
        <p:spPr>
          <a:xfrm>
            <a:off x="5970270" y="4399280"/>
            <a:ext cx="6061710" cy="347980"/>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18ADB-4866-BA0D-8DAD-95C6DCC4B308}"/>
              </a:ext>
            </a:extLst>
          </p:cNvPr>
          <p:cNvSpPr>
            <a:spLocks noGrp="1"/>
          </p:cNvSpPr>
          <p:nvPr>
            <p:ph type="title"/>
          </p:nvPr>
        </p:nvSpPr>
        <p:spPr/>
        <p:txBody>
          <a:bodyPr/>
          <a:lstStyle/>
          <a:p>
            <a:r>
              <a:rPr lang="zh-CN" altLang="en-US" dirty="0"/>
              <a:t>连续性练习</a:t>
            </a:r>
          </a:p>
        </p:txBody>
      </p:sp>
      <p:pic>
        <p:nvPicPr>
          <p:cNvPr id="4" name="内容占位符 3">
            <a:extLst>
              <a:ext uri="{FF2B5EF4-FFF2-40B4-BE49-F238E27FC236}">
                <a16:creationId xmlns:a16="http://schemas.microsoft.com/office/drawing/2014/main" id="{A9329453-2B70-0D29-93AD-855FBB30E7DC}"/>
              </a:ext>
            </a:extLst>
          </p:cNvPr>
          <p:cNvPicPr>
            <a:picLocks noGrp="1" noChangeAspect="1"/>
          </p:cNvPicPr>
          <p:nvPr>
            <p:ph idx="1"/>
          </p:nvPr>
        </p:nvPicPr>
        <p:blipFill>
          <a:blip r:embed="rId2"/>
          <a:stretch>
            <a:fillRect/>
          </a:stretch>
        </p:blipFill>
        <p:spPr>
          <a:xfrm>
            <a:off x="-1439949" y="1842869"/>
            <a:ext cx="15112918" cy="1075835"/>
          </a:xfrm>
          <a:prstGeom prst="rect">
            <a:avLst/>
          </a:prstGeom>
        </p:spPr>
      </p:pic>
      <p:pic>
        <p:nvPicPr>
          <p:cNvPr id="5" name="图片 4">
            <a:extLst>
              <a:ext uri="{FF2B5EF4-FFF2-40B4-BE49-F238E27FC236}">
                <a16:creationId xmlns:a16="http://schemas.microsoft.com/office/drawing/2014/main" id="{F4C59625-D960-A602-84E5-B40302CB2892}"/>
              </a:ext>
            </a:extLst>
          </p:cNvPr>
          <p:cNvPicPr>
            <a:picLocks noChangeAspect="1"/>
          </p:cNvPicPr>
          <p:nvPr/>
        </p:nvPicPr>
        <p:blipFill>
          <a:blip r:embed="rId3"/>
          <a:srcRect t="58851"/>
          <a:stretch>
            <a:fillRect/>
          </a:stretch>
        </p:blipFill>
        <p:spPr>
          <a:xfrm>
            <a:off x="-1108038" y="3286460"/>
            <a:ext cx="14369294" cy="2490396"/>
          </a:xfrm>
          <a:prstGeom prst="rect">
            <a:avLst/>
          </a:prstGeom>
        </p:spPr>
      </p:pic>
    </p:spTree>
    <p:extLst>
      <p:ext uri="{BB962C8B-B14F-4D97-AF65-F5344CB8AC3E}">
        <p14:creationId xmlns:p14="http://schemas.microsoft.com/office/powerpoint/2010/main" val="21464541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4</a:t>
            </a:r>
            <a:r>
              <a:rPr lang="zh-CN" altLang="zh-HK">
                <a:sym typeface="+mn-ea"/>
              </a:rPr>
              <a:t>）有理函数积分法</a:t>
            </a:r>
            <a:r>
              <a:rPr lang="en-US" altLang="zh-CN">
                <a:sym typeface="+mn-ea"/>
              </a:rPr>
              <a:t>:</a:t>
            </a:r>
            <a:r>
              <a:rPr lang="zh-CN">
                <a:sym typeface="+mn-ea"/>
              </a:rPr>
              <a:t>详解步骤</a:t>
            </a:r>
            <a:r>
              <a:rPr lang="en-US" altLang="zh-CN">
                <a:sym typeface="+mn-ea"/>
              </a:rPr>
              <a:t>3</a:t>
            </a:r>
          </a:p>
          <a:p>
            <a:r>
              <a:rPr lang="zh-CN">
                <a:sym typeface="+mn-ea"/>
              </a:rPr>
              <a:t>原理：任意一个有理真分式必定可以表示成若干个部分分式之和（部分分式分解）</a:t>
            </a:r>
          </a:p>
          <a:p>
            <a:r>
              <a:rPr lang="zh-CN">
                <a:sym typeface="+mn-ea"/>
              </a:rPr>
              <a:t>操作过程：分母因式分解完毕后</a:t>
            </a:r>
          </a:p>
          <a:p>
            <a:r>
              <a:rPr lang="zh-CN">
                <a:sym typeface="+mn-ea"/>
              </a:rPr>
              <a:t>对于每个形如</a:t>
            </a:r>
            <a:r>
              <a:rPr lang="en-US" altLang="zh-CN">
                <a:sym typeface="+mn-ea"/>
              </a:rPr>
              <a:t>                    </a:t>
            </a:r>
            <a:r>
              <a:rPr lang="zh-CN">
                <a:sym typeface="+mn-ea"/>
              </a:rPr>
              <a:t>的项，对应的部分分式为：</a:t>
            </a:r>
          </a:p>
          <a:p>
            <a:endParaRPr lang="zh-CN" altLang="zh-CN">
              <a:sym typeface="+mn-ea"/>
            </a:endParaRPr>
          </a:p>
          <a:p>
            <a:endParaRPr lang="zh-CN" altLang="zh-CN">
              <a:sym typeface="+mn-ea"/>
            </a:endParaRPr>
          </a:p>
          <a:p>
            <a:r>
              <a:rPr lang="zh-CN">
                <a:sym typeface="+mn-ea"/>
              </a:rPr>
              <a:t>对于每个形如</a:t>
            </a:r>
            <a:r>
              <a:rPr lang="en-US" altLang="zh-CN">
                <a:sym typeface="+mn-ea"/>
              </a:rPr>
              <a:t>                        </a:t>
            </a:r>
            <a:r>
              <a:rPr lang="zh-CN">
                <a:sym typeface="+mn-ea"/>
              </a:rPr>
              <a:t>的项，对应的部分分式为：</a:t>
            </a:r>
            <a:endParaRPr lang="en-US" altLang="zh-CN">
              <a:sym typeface="+mn-ea"/>
            </a:endParaRPr>
          </a:p>
          <a:p>
            <a:endParaRPr lang="zh-HK" altLang="en-US"/>
          </a:p>
        </p:txBody>
      </p:sp>
      <p:pic>
        <p:nvPicPr>
          <p:cNvPr id="7" name="圖片 6"/>
          <p:cNvPicPr>
            <a:picLocks noChangeAspect="1"/>
          </p:cNvPicPr>
          <p:nvPr/>
        </p:nvPicPr>
        <p:blipFill>
          <a:blip r:embed="rId5"/>
          <a:stretch>
            <a:fillRect/>
          </a:stretch>
        </p:blipFill>
        <p:spPr>
          <a:xfrm>
            <a:off x="4363720" y="2202180"/>
            <a:ext cx="6061710" cy="347980"/>
          </a:xfrm>
          <a:prstGeom prst="rect">
            <a:avLst/>
          </a:prstGeom>
        </p:spPr>
      </p:pic>
      <p:pic>
        <p:nvPicPr>
          <p:cNvPr id="4" name="圖片 3"/>
          <p:cNvPicPr>
            <a:picLocks noChangeAspect="1"/>
          </p:cNvPicPr>
          <p:nvPr/>
        </p:nvPicPr>
        <p:blipFill>
          <a:blip r:embed="rId6"/>
          <a:stretch>
            <a:fillRect/>
          </a:stretch>
        </p:blipFill>
        <p:spPr>
          <a:xfrm>
            <a:off x="2435860" y="2595245"/>
            <a:ext cx="1381125" cy="438150"/>
          </a:xfrm>
          <a:prstGeom prst="rect">
            <a:avLst/>
          </a:prstGeom>
        </p:spPr>
      </p:pic>
      <p:pic>
        <p:nvPicPr>
          <p:cNvPr id="5" name="圖片 4"/>
          <p:cNvPicPr>
            <a:picLocks noChangeAspect="1"/>
          </p:cNvPicPr>
          <p:nvPr/>
        </p:nvPicPr>
        <p:blipFill>
          <a:blip r:embed="rId7"/>
          <a:stretch>
            <a:fillRect/>
          </a:stretch>
        </p:blipFill>
        <p:spPr>
          <a:xfrm>
            <a:off x="981710" y="3033395"/>
            <a:ext cx="4396105" cy="906145"/>
          </a:xfrm>
          <a:prstGeom prst="rect">
            <a:avLst/>
          </a:prstGeom>
        </p:spPr>
      </p:pic>
      <p:pic>
        <p:nvPicPr>
          <p:cNvPr id="6" name="圖片 5"/>
          <p:cNvPicPr>
            <a:picLocks noChangeAspect="1"/>
          </p:cNvPicPr>
          <p:nvPr/>
        </p:nvPicPr>
        <p:blipFill>
          <a:blip r:embed="rId8"/>
          <a:stretch>
            <a:fillRect/>
          </a:stretch>
        </p:blipFill>
        <p:spPr>
          <a:xfrm>
            <a:off x="2435860" y="3939540"/>
            <a:ext cx="1723390" cy="439420"/>
          </a:xfrm>
          <a:prstGeom prst="rect">
            <a:avLst/>
          </a:prstGeom>
        </p:spPr>
      </p:pic>
      <p:pic>
        <p:nvPicPr>
          <p:cNvPr id="8" name="圖片 7"/>
          <p:cNvPicPr>
            <a:picLocks noChangeAspect="1"/>
          </p:cNvPicPr>
          <p:nvPr/>
        </p:nvPicPr>
        <p:blipFill>
          <a:blip r:embed="rId9"/>
          <a:stretch>
            <a:fillRect/>
          </a:stretch>
        </p:blipFill>
        <p:spPr>
          <a:xfrm>
            <a:off x="981710" y="4474845"/>
            <a:ext cx="6196330" cy="933450"/>
          </a:xfrm>
          <a:prstGeom prst="rect">
            <a:avLst/>
          </a:prstGeom>
        </p:spPr>
      </p:pic>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4</a:t>
            </a:r>
            <a:r>
              <a:rPr lang="zh-CN" altLang="zh-HK">
                <a:sym typeface="+mn-ea"/>
              </a:rPr>
              <a:t>）有理函数积分法</a:t>
            </a:r>
            <a:r>
              <a:rPr lang="en-US" altLang="zh-CN">
                <a:sym typeface="+mn-ea"/>
              </a:rPr>
              <a:t>:</a:t>
            </a:r>
            <a:r>
              <a:rPr lang="zh-CN">
                <a:sym typeface="+mn-ea"/>
              </a:rPr>
              <a:t>详解步骤</a:t>
            </a:r>
            <a:r>
              <a:rPr lang="en-US" altLang="zh-CN">
                <a:sym typeface="+mn-ea"/>
              </a:rPr>
              <a:t>3</a:t>
            </a:r>
          </a:p>
          <a:p>
            <a:r>
              <a:rPr lang="zh-CN">
                <a:sym typeface="+mn-ea"/>
              </a:rPr>
              <a:t>例题：</a:t>
            </a:r>
          </a:p>
          <a:p>
            <a:endParaRPr lang="zh-CN" altLang="zh-CN">
              <a:sym typeface="+mn-ea"/>
            </a:endParaRPr>
          </a:p>
          <a:p>
            <a:endParaRPr lang="zh-CN" altLang="zh-CN">
              <a:sym typeface="+mn-ea"/>
            </a:endParaRPr>
          </a:p>
          <a:p>
            <a:r>
              <a:rPr lang="zh-CN">
                <a:sym typeface="+mn-ea"/>
              </a:rPr>
              <a:t>计算技巧：写增广矩阵、两边同乘某个因式（</a:t>
            </a:r>
            <a:r>
              <a:rPr lang="en-US" altLang="zh-CN">
                <a:sym typeface="+mn-ea"/>
              </a:rPr>
              <a:t>heaviside method</a:t>
            </a:r>
            <a:r>
              <a:rPr lang="zh-CN">
                <a:sym typeface="+mn-ea"/>
              </a:rPr>
              <a:t>）</a:t>
            </a:r>
          </a:p>
          <a:p>
            <a:r>
              <a:rPr lang="zh-CN">
                <a:sym typeface="+mn-ea"/>
              </a:rPr>
              <a:t>虽然但是，如果题目的系数没有凑好，这一步将会非常恶心！</a:t>
            </a:r>
          </a:p>
          <a:p>
            <a:r>
              <a:rPr lang="zh-CN">
                <a:sym typeface="+mn-ea"/>
              </a:rPr>
              <a:t>拓展：简化计算的方法（</a:t>
            </a:r>
            <a:r>
              <a:rPr lang="zh-HK" altLang="en-US">
                <a:sym typeface="+mn-ea"/>
              </a:rPr>
              <a:t>奥斯特罗格拉茨基</a:t>
            </a:r>
            <a:r>
              <a:rPr lang="zh-CN" altLang="zh-HK">
                <a:sym typeface="+mn-ea"/>
              </a:rPr>
              <a:t>方法</a:t>
            </a:r>
            <a:r>
              <a:rPr lang="zh-CN">
                <a:sym typeface="+mn-ea"/>
              </a:rPr>
              <a:t>）懒得讲感兴趣自己搜！</a:t>
            </a:r>
          </a:p>
          <a:p>
            <a:r>
              <a:rPr lang="zh-CN">
                <a:sym typeface="+mn-ea"/>
              </a:rPr>
              <a:t> </a:t>
            </a:r>
            <a:r>
              <a:rPr lang="en-US" altLang="zh-CN">
                <a:sym typeface="+mn-ea"/>
              </a:rPr>
              <a:t>                                                                                              </a:t>
            </a:r>
            <a:r>
              <a:rPr lang="zh-CN">
                <a:sym typeface="+mn-ea"/>
              </a:rPr>
              <a:t>（</a:t>
            </a:r>
            <a:r>
              <a:rPr lang="en-US" altLang="zh-CN">
                <a:sym typeface="+mn-ea"/>
              </a:rPr>
              <a:t>P1</a:t>
            </a:r>
            <a:r>
              <a:rPr lang="zh-CN">
                <a:sym typeface="+mn-ea"/>
              </a:rPr>
              <a:t>有理，</a:t>
            </a:r>
            <a:r>
              <a:rPr lang="en-US" altLang="zh-CN">
                <a:sym typeface="+mn-ea"/>
              </a:rPr>
              <a:t>P2</a:t>
            </a:r>
            <a:r>
              <a:rPr lang="zh-CN">
                <a:sym typeface="+mn-ea"/>
              </a:rPr>
              <a:t>超越）</a:t>
            </a:r>
            <a:endParaRPr lang="en-US" altLang="zh-CN">
              <a:sym typeface="+mn-ea"/>
            </a:endParaRPr>
          </a:p>
          <a:p>
            <a:endParaRPr lang="zh-HK" altLang="en-US"/>
          </a:p>
        </p:txBody>
      </p:sp>
      <p:pic>
        <p:nvPicPr>
          <p:cNvPr id="4" name="圖片 3"/>
          <p:cNvPicPr>
            <a:picLocks noChangeAspect="1"/>
          </p:cNvPicPr>
          <p:nvPr/>
        </p:nvPicPr>
        <p:blipFill>
          <a:blip r:embed="rId5"/>
          <a:stretch>
            <a:fillRect/>
          </a:stretch>
        </p:blipFill>
        <p:spPr>
          <a:xfrm>
            <a:off x="1651000" y="1758315"/>
            <a:ext cx="3208020" cy="1190625"/>
          </a:xfrm>
          <a:prstGeom prst="rect">
            <a:avLst/>
          </a:prstGeom>
        </p:spPr>
      </p:pic>
      <p:pic>
        <p:nvPicPr>
          <p:cNvPr id="5" name="圖片 4"/>
          <p:cNvPicPr>
            <a:picLocks noChangeAspect="1"/>
          </p:cNvPicPr>
          <p:nvPr/>
        </p:nvPicPr>
        <p:blipFill>
          <a:blip r:embed="rId6"/>
          <a:stretch>
            <a:fillRect/>
          </a:stretch>
        </p:blipFill>
        <p:spPr>
          <a:xfrm>
            <a:off x="5227955" y="1758315"/>
            <a:ext cx="3569335" cy="1113790"/>
          </a:xfrm>
          <a:prstGeom prst="rect">
            <a:avLst/>
          </a:prstGeom>
        </p:spPr>
      </p:pic>
      <p:pic>
        <p:nvPicPr>
          <p:cNvPr id="6" name="圖片 5"/>
          <p:cNvPicPr>
            <a:picLocks noChangeAspect="1"/>
          </p:cNvPicPr>
          <p:nvPr/>
        </p:nvPicPr>
        <p:blipFill>
          <a:blip r:embed="rId7"/>
          <a:stretch>
            <a:fillRect/>
          </a:stretch>
        </p:blipFill>
        <p:spPr>
          <a:xfrm>
            <a:off x="753745" y="4396740"/>
            <a:ext cx="7599045" cy="1145540"/>
          </a:xfrm>
          <a:prstGeom prst="rect">
            <a:avLst/>
          </a:prstGeom>
        </p:spPr>
      </p:pic>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4</a:t>
            </a:r>
            <a:r>
              <a:rPr lang="zh-CN" altLang="zh-HK">
                <a:sym typeface="+mn-ea"/>
              </a:rPr>
              <a:t>）有理函数积分法</a:t>
            </a:r>
            <a:r>
              <a:rPr lang="en-US" altLang="zh-CN">
                <a:sym typeface="+mn-ea"/>
              </a:rPr>
              <a:t>:</a:t>
            </a:r>
            <a:r>
              <a:rPr lang="zh-CN">
                <a:sym typeface="+mn-ea"/>
              </a:rPr>
              <a:t>详解步骤</a:t>
            </a:r>
            <a:r>
              <a:rPr lang="en-US" altLang="zh-CN">
                <a:sym typeface="+mn-ea"/>
              </a:rPr>
              <a:t>4</a:t>
            </a:r>
          </a:p>
          <a:p>
            <a:r>
              <a:rPr lang="zh-CN">
                <a:sym typeface="+mn-ea"/>
              </a:rPr>
              <a:t>将有理真分式拆分为若干个部分分式之和后，我们只需要处理下列两种类型的不定积分：</a:t>
            </a:r>
          </a:p>
          <a:p>
            <a:endParaRPr lang="zh-CN" altLang="zh-CN">
              <a:sym typeface="+mn-ea"/>
            </a:endParaRPr>
          </a:p>
          <a:p>
            <a:endParaRPr lang="zh-CN" altLang="zh-CN">
              <a:sym typeface="+mn-ea"/>
            </a:endParaRPr>
          </a:p>
          <a:p>
            <a:r>
              <a:rPr lang="zh-CN">
                <a:sym typeface="+mn-ea"/>
              </a:rPr>
              <a:t>第一种形式的不定积分很简单</a:t>
            </a:r>
            <a:endParaRPr lang="en-US" altLang="zh-CN">
              <a:sym typeface="+mn-ea"/>
            </a:endParaRPr>
          </a:p>
          <a:p>
            <a:endParaRPr lang="zh-HK" altLang="en-US"/>
          </a:p>
        </p:txBody>
      </p:sp>
      <p:pic>
        <p:nvPicPr>
          <p:cNvPr id="6" name="圖片 5"/>
          <p:cNvPicPr>
            <a:picLocks noChangeAspect="1"/>
          </p:cNvPicPr>
          <p:nvPr/>
        </p:nvPicPr>
        <p:blipFill>
          <a:blip r:embed="rId5"/>
          <a:stretch>
            <a:fillRect/>
          </a:stretch>
        </p:blipFill>
        <p:spPr>
          <a:xfrm>
            <a:off x="1177925" y="2241550"/>
            <a:ext cx="6443980" cy="679450"/>
          </a:xfrm>
          <a:prstGeom prst="rect">
            <a:avLst/>
          </a:prstGeom>
        </p:spPr>
      </p:pic>
      <p:pic>
        <p:nvPicPr>
          <p:cNvPr id="4" name="圖片 3"/>
          <p:cNvPicPr>
            <a:picLocks noChangeAspect="1"/>
          </p:cNvPicPr>
          <p:nvPr/>
        </p:nvPicPr>
        <p:blipFill>
          <a:blip r:embed="rId6"/>
          <a:stretch>
            <a:fillRect/>
          </a:stretch>
        </p:blipFill>
        <p:spPr>
          <a:xfrm>
            <a:off x="1052195" y="3537585"/>
            <a:ext cx="6519545" cy="1383665"/>
          </a:xfrm>
          <a:prstGeom prst="rect">
            <a:avLst/>
          </a:prstGeom>
        </p:spPr>
      </p:pic>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zh-CN" altLang="zh-HK">
                <a:sym typeface="+mn-ea"/>
              </a:rPr>
              <a:t>（</a:t>
            </a:r>
            <a:r>
              <a:rPr lang="en-US" altLang="zh-CN">
                <a:sym typeface="+mn-ea"/>
              </a:rPr>
              <a:t>4</a:t>
            </a:r>
            <a:r>
              <a:rPr lang="zh-CN" altLang="zh-HK">
                <a:sym typeface="+mn-ea"/>
              </a:rPr>
              <a:t>）有理函数积分法</a:t>
            </a:r>
            <a:r>
              <a:rPr lang="en-US" altLang="zh-CN">
                <a:sym typeface="+mn-ea"/>
              </a:rPr>
              <a:t>:</a:t>
            </a:r>
            <a:r>
              <a:rPr lang="zh-CN">
                <a:sym typeface="+mn-ea"/>
              </a:rPr>
              <a:t>详解步骤</a:t>
            </a:r>
            <a:r>
              <a:rPr lang="en-US" altLang="zh-CN">
                <a:sym typeface="+mn-ea"/>
              </a:rPr>
              <a:t>4</a:t>
            </a:r>
          </a:p>
          <a:p>
            <a:r>
              <a:rPr lang="zh-CN">
                <a:sym typeface="+mn-ea"/>
              </a:rPr>
              <a:t>对于第二种形式的不定积分，先进行换元</a:t>
            </a:r>
          </a:p>
          <a:p>
            <a:r>
              <a:rPr lang="zh-CN">
                <a:sym typeface="+mn-ea"/>
              </a:rPr>
              <a:t>】</a:t>
            </a:r>
          </a:p>
          <a:p>
            <a:endParaRPr lang="zh-CN" altLang="zh-CN">
              <a:sym typeface="+mn-ea"/>
            </a:endParaRPr>
          </a:p>
          <a:p>
            <a:r>
              <a:rPr lang="zh-CN">
                <a:sym typeface="+mn-ea"/>
              </a:rPr>
              <a:t>对于右一，积分很简单，请自行思考</a:t>
            </a:r>
            <a:r>
              <a:rPr lang="en-US" altLang="zh-CN">
                <a:sym typeface="+mn-ea"/>
              </a:rPr>
              <a:t>                                    </a:t>
            </a:r>
            <a:r>
              <a:rPr lang="zh-CN">
                <a:sym typeface="+mn-ea"/>
              </a:rPr>
              <a:t>例题：</a:t>
            </a:r>
          </a:p>
          <a:p>
            <a:r>
              <a:rPr lang="zh-CN">
                <a:sym typeface="+mn-ea"/>
              </a:rPr>
              <a:t>对于右二，</a:t>
            </a:r>
            <a:r>
              <a:rPr lang="en-US" altLang="zh-CN">
                <a:sym typeface="+mn-ea"/>
              </a:rPr>
              <a:t>k=1</a:t>
            </a:r>
            <a:r>
              <a:rPr lang="zh-CN">
                <a:sym typeface="+mn-ea"/>
              </a:rPr>
              <a:t>时：</a:t>
            </a:r>
          </a:p>
          <a:p>
            <a:r>
              <a:rPr lang="en-US" altLang="zh-CN">
                <a:sym typeface="+mn-ea"/>
              </a:rPr>
              <a:t>k&gt;=2</a:t>
            </a:r>
            <a:r>
              <a:rPr lang="zh-CN">
                <a:sym typeface="+mn-ea"/>
              </a:rPr>
              <a:t>时：</a:t>
            </a:r>
          </a:p>
          <a:p>
            <a:endParaRPr lang="zh-CN">
              <a:sym typeface="+mn-ea"/>
            </a:endParaRPr>
          </a:p>
          <a:p>
            <a:r>
              <a:rPr lang="zh-CN">
                <a:sym typeface="+mn-ea"/>
              </a:rPr>
              <a:t>经过分部积分，可以得到递推式（板书推导）</a:t>
            </a:r>
          </a:p>
          <a:p>
            <a:endParaRPr lang="zh-CN">
              <a:sym typeface="+mn-ea"/>
            </a:endParaRPr>
          </a:p>
          <a:p>
            <a:endParaRPr lang="zh-CN">
              <a:sym typeface="+mn-ea"/>
            </a:endParaRPr>
          </a:p>
          <a:p>
            <a:pPr marL="0" indent="0">
              <a:buNone/>
            </a:pPr>
            <a:endParaRPr lang="zh-CN">
              <a:sym typeface="+mn-ea"/>
            </a:endParaRPr>
          </a:p>
          <a:p>
            <a:endParaRPr lang="zh-CN" altLang="zh-CN">
              <a:sym typeface="+mn-ea"/>
            </a:endParaRPr>
          </a:p>
          <a:p>
            <a:pPr marL="0" indent="0">
              <a:buNone/>
            </a:pPr>
            <a:endParaRPr lang="en-US" altLang="zh-CN">
              <a:sym typeface="+mn-ea"/>
            </a:endParaRPr>
          </a:p>
          <a:p>
            <a:endParaRPr lang="zh-HK" altLang="en-US"/>
          </a:p>
        </p:txBody>
      </p:sp>
      <p:pic>
        <p:nvPicPr>
          <p:cNvPr id="4" name="圖片 3"/>
          <p:cNvPicPr>
            <a:picLocks noChangeAspect="1"/>
          </p:cNvPicPr>
          <p:nvPr/>
        </p:nvPicPr>
        <p:blipFill>
          <a:blip r:embed="rId5"/>
          <a:stretch>
            <a:fillRect/>
          </a:stretch>
        </p:blipFill>
        <p:spPr>
          <a:xfrm>
            <a:off x="954405" y="2062480"/>
            <a:ext cx="4820920" cy="917575"/>
          </a:xfrm>
          <a:prstGeom prst="rect">
            <a:avLst/>
          </a:prstGeom>
        </p:spPr>
      </p:pic>
      <p:pic>
        <p:nvPicPr>
          <p:cNvPr id="5" name="圖片 4"/>
          <p:cNvPicPr>
            <a:picLocks noChangeAspect="1"/>
          </p:cNvPicPr>
          <p:nvPr/>
        </p:nvPicPr>
        <p:blipFill>
          <a:blip r:embed="rId6"/>
          <a:stretch>
            <a:fillRect/>
          </a:stretch>
        </p:blipFill>
        <p:spPr>
          <a:xfrm>
            <a:off x="5869940" y="1967230"/>
            <a:ext cx="4356735" cy="1012825"/>
          </a:xfrm>
          <a:prstGeom prst="rect">
            <a:avLst/>
          </a:prstGeom>
        </p:spPr>
      </p:pic>
      <p:pic>
        <p:nvPicPr>
          <p:cNvPr id="6" name="圖片 5"/>
          <p:cNvPicPr>
            <a:picLocks noChangeAspect="1"/>
          </p:cNvPicPr>
          <p:nvPr/>
        </p:nvPicPr>
        <p:blipFill>
          <a:blip r:embed="rId7"/>
          <a:stretch>
            <a:fillRect/>
          </a:stretch>
        </p:blipFill>
        <p:spPr>
          <a:xfrm>
            <a:off x="3045460" y="3368040"/>
            <a:ext cx="3050540" cy="647700"/>
          </a:xfrm>
          <a:prstGeom prst="rect">
            <a:avLst/>
          </a:prstGeom>
        </p:spPr>
      </p:pic>
      <p:pic>
        <p:nvPicPr>
          <p:cNvPr id="7" name="圖片 6"/>
          <p:cNvPicPr>
            <a:picLocks noChangeAspect="1"/>
          </p:cNvPicPr>
          <p:nvPr/>
        </p:nvPicPr>
        <p:blipFill>
          <a:blip r:embed="rId8"/>
          <a:stretch>
            <a:fillRect/>
          </a:stretch>
        </p:blipFill>
        <p:spPr>
          <a:xfrm>
            <a:off x="2106295" y="4034790"/>
            <a:ext cx="2461895" cy="862330"/>
          </a:xfrm>
          <a:prstGeom prst="rect">
            <a:avLst/>
          </a:prstGeom>
        </p:spPr>
      </p:pic>
      <p:pic>
        <p:nvPicPr>
          <p:cNvPr id="8" name="圖片 7"/>
          <p:cNvPicPr>
            <a:picLocks noChangeAspect="1"/>
          </p:cNvPicPr>
          <p:nvPr/>
        </p:nvPicPr>
        <p:blipFill>
          <a:blip r:embed="rId9"/>
          <a:stretch>
            <a:fillRect/>
          </a:stretch>
        </p:blipFill>
        <p:spPr>
          <a:xfrm>
            <a:off x="954405" y="5245100"/>
            <a:ext cx="5269230" cy="837565"/>
          </a:xfrm>
          <a:prstGeom prst="rect">
            <a:avLst/>
          </a:prstGeom>
        </p:spPr>
      </p:pic>
      <p:pic>
        <p:nvPicPr>
          <p:cNvPr id="9" name="圖片 8"/>
          <p:cNvPicPr>
            <a:picLocks noChangeAspect="1"/>
          </p:cNvPicPr>
          <p:nvPr/>
        </p:nvPicPr>
        <p:blipFill>
          <a:blip r:embed="rId10"/>
          <a:stretch>
            <a:fillRect/>
          </a:stretch>
        </p:blipFill>
        <p:spPr>
          <a:xfrm>
            <a:off x="6884670" y="3504565"/>
            <a:ext cx="4220210" cy="1653540"/>
          </a:xfrm>
          <a:prstGeom prst="rect">
            <a:avLst/>
          </a:prstGeom>
        </p:spPr>
      </p:pic>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5</a:t>
            </a:r>
            <a:r>
              <a:rPr lang="zh-CN" altLang="zh-HK"/>
              <a:t>）三角有理式不定积分</a:t>
            </a:r>
          </a:p>
          <a:p>
            <a:r>
              <a:rPr lang="zh-CN" altLang="zh-HK"/>
              <a:t>原理：对于</a:t>
            </a:r>
            <a:r>
              <a:rPr lang="en-US" altLang="zh-CN"/>
              <a:t>                             </a:t>
            </a:r>
            <a:r>
              <a:rPr lang="zh-CN"/>
              <a:t>形式的不定积分，总可以通过换元</a:t>
            </a:r>
            <a:r>
              <a:rPr lang="en-US" altLang="zh-CN"/>
              <a:t>                   </a:t>
            </a:r>
            <a:r>
              <a:rPr lang="zh-CN"/>
              <a:t>将其转化为有理函数的不定积分。</a:t>
            </a:r>
          </a:p>
          <a:p>
            <a:r>
              <a:rPr lang="zh-CN"/>
              <a:t>当原式满足</a:t>
            </a:r>
            <a:r>
              <a:rPr lang="en-US" altLang="zh-CN"/>
              <a:t>                                                          </a:t>
            </a:r>
            <a:r>
              <a:rPr lang="zh-CN"/>
              <a:t>时，还可以通过换元</a:t>
            </a:r>
            <a:r>
              <a:rPr lang="en-US" altLang="zh-CN"/>
              <a:t>tanx=t</a:t>
            </a:r>
            <a:r>
              <a:rPr lang="zh-CN"/>
              <a:t>来简化计算</a:t>
            </a:r>
          </a:p>
          <a:p>
            <a:r>
              <a:rPr lang="zh-CN"/>
              <a:t>例题：</a:t>
            </a:r>
            <a:r>
              <a:rPr lang="en-US" altLang="zh-CN"/>
              <a:t>                            </a:t>
            </a:r>
          </a:p>
        </p:txBody>
      </p:sp>
      <p:pic>
        <p:nvPicPr>
          <p:cNvPr id="4" name="圖片 3"/>
          <p:cNvPicPr>
            <a:picLocks noChangeAspect="1"/>
          </p:cNvPicPr>
          <p:nvPr/>
        </p:nvPicPr>
        <p:blipFill>
          <a:blip r:embed="rId5"/>
          <a:stretch>
            <a:fillRect/>
          </a:stretch>
        </p:blipFill>
        <p:spPr>
          <a:xfrm>
            <a:off x="2172970" y="1663065"/>
            <a:ext cx="2186940" cy="551180"/>
          </a:xfrm>
          <a:prstGeom prst="rect">
            <a:avLst/>
          </a:prstGeom>
        </p:spPr>
      </p:pic>
      <p:pic>
        <p:nvPicPr>
          <p:cNvPr id="5" name="圖片 4"/>
          <p:cNvPicPr>
            <a:picLocks noChangeAspect="1"/>
          </p:cNvPicPr>
          <p:nvPr/>
        </p:nvPicPr>
        <p:blipFill>
          <a:blip r:embed="rId6"/>
          <a:stretch>
            <a:fillRect/>
          </a:stretch>
        </p:blipFill>
        <p:spPr>
          <a:xfrm>
            <a:off x="7716520" y="1572260"/>
            <a:ext cx="1367155" cy="732155"/>
          </a:xfrm>
          <a:prstGeom prst="rect">
            <a:avLst/>
          </a:prstGeom>
        </p:spPr>
      </p:pic>
      <p:pic>
        <p:nvPicPr>
          <p:cNvPr id="6" name="圖片 5"/>
          <p:cNvPicPr>
            <a:picLocks noChangeAspect="1"/>
          </p:cNvPicPr>
          <p:nvPr/>
        </p:nvPicPr>
        <p:blipFill>
          <a:blip r:embed="rId7"/>
          <a:stretch>
            <a:fillRect/>
          </a:stretch>
        </p:blipFill>
        <p:spPr>
          <a:xfrm>
            <a:off x="2172970" y="2525395"/>
            <a:ext cx="4273550" cy="496570"/>
          </a:xfrm>
          <a:prstGeom prst="rect">
            <a:avLst/>
          </a:prstGeom>
        </p:spPr>
      </p:pic>
      <p:pic>
        <p:nvPicPr>
          <p:cNvPr id="7" name="圖片 6"/>
          <p:cNvPicPr>
            <a:picLocks noChangeAspect="1"/>
          </p:cNvPicPr>
          <p:nvPr/>
        </p:nvPicPr>
        <p:blipFill>
          <a:blip r:embed="rId8"/>
          <a:stretch>
            <a:fillRect/>
          </a:stretch>
        </p:blipFill>
        <p:spPr>
          <a:xfrm>
            <a:off x="1674495" y="3144520"/>
            <a:ext cx="3590925" cy="1000125"/>
          </a:xfrm>
          <a:prstGeom prst="rect">
            <a:avLst/>
          </a:prstGeom>
        </p:spPr>
      </p:pic>
      <p:pic>
        <p:nvPicPr>
          <p:cNvPr id="8" name="圖片 7"/>
          <p:cNvPicPr>
            <a:picLocks noChangeAspect="1"/>
          </p:cNvPicPr>
          <p:nvPr/>
        </p:nvPicPr>
        <p:blipFill>
          <a:blip r:embed="rId9"/>
          <a:stretch>
            <a:fillRect/>
          </a:stretch>
        </p:blipFill>
        <p:spPr>
          <a:xfrm>
            <a:off x="5600700" y="3271520"/>
            <a:ext cx="2419350" cy="990600"/>
          </a:xfrm>
          <a:prstGeom prst="rect">
            <a:avLst/>
          </a:prstGeom>
        </p:spPr>
      </p:pic>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en-US" altLang="zh-HK"/>
              <a:t>(6)</a:t>
            </a:r>
            <a:r>
              <a:rPr lang="zh-CN"/>
              <a:t>一些无理根式的不定积分</a:t>
            </a:r>
          </a:p>
          <a:p>
            <a:r>
              <a:rPr lang="en-US" altLang="zh-CN"/>
              <a:t>1.</a:t>
            </a:r>
          </a:p>
          <a:p>
            <a:endParaRPr lang="en-US" altLang="zh-CN"/>
          </a:p>
          <a:p>
            <a:r>
              <a:rPr lang="zh-CN"/>
              <a:t>例题：</a:t>
            </a:r>
          </a:p>
          <a:p>
            <a:endParaRPr lang="zh-CN"/>
          </a:p>
          <a:p>
            <a:r>
              <a:rPr lang="en-US" altLang="zh-CN"/>
              <a:t>2.                                                   </a:t>
            </a:r>
            <a:r>
              <a:rPr lang="zh-CN"/>
              <a:t>换元转化成可以三角换元的形式</a:t>
            </a:r>
          </a:p>
          <a:p>
            <a:endParaRPr lang="zh-CN"/>
          </a:p>
          <a:p>
            <a:endParaRPr lang="zh-CN"/>
          </a:p>
          <a:p>
            <a:r>
              <a:rPr lang="zh-CN"/>
              <a:t>例题：</a:t>
            </a:r>
          </a:p>
        </p:txBody>
      </p:sp>
      <p:pic>
        <p:nvPicPr>
          <p:cNvPr id="4" name="圖片 3"/>
          <p:cNvPicPr>
            <a:picLocks noChangeAspect="1"/>
          </p:cNvPicPr>
          <p:nvPr/>
        </p:nvPicPr>
        <p:blipFill>
          <a:blip r:embed="rId5"/>
          <a:stretch>
            <a:fillRect/>
          </a:stretch>
        </p:blipFill>
        <p:spPr>
          <a:xfrm>
            <a:off x="1339850" y="1609090"/>
            <a:ext cx="2908935" cy="716915"/>
          </a:xfrm>
          <a:prstGeom prst="rect">
            <a:avLst/>
          </a:prstGeom>
        </p:spPr>
      </p:pic>
      <p:pic>
        <p:nvPicPr>
          <p:cNvPr id="5" name="圖片 4"/>
          <p:cNvPicPr>
            <a:picLocks noChangeAspect="1"/>
          </p:cNvPicPr>
          <p:nvPr/>
        </p:nvPicPr>
        <p:blipFill>
          <a:blip r:embed="rId6"/>
          <a:stretch>
            <a:fillRect/>
          </a:stretch>
        </p:blipFill>
        <p:spPr>
          <a:xfrm>
            <a:off x="4337050" y="1480820"/>
            <a:ext cx="2526665" cy="1059815"/>
          </a:xfrm>
          <a:prstGeom prst="rect">
            <a:avLst/>
          </a:prstGeom>
        </p:spPr>
      </p:pic>
      <p:pic>
        <p:nvPicPr>
          <p:cNvPr id="6" name="圖片 5"/>
          <p:cNvPicPr>
            <a:picLocks noChangeAspect="1"/>
          </p:cNvPicPr>
          <p:nvPr/>
        </p:nvPicPr>
        <p:blipFill>
          <a:blip r:embed="rId7"/>
          <a:stretch>
            <a:fillRect/>
          </a:stretch>
        </p:blipFill>
        <p:spPr>
          <a:xfrm>
            <a:off x="1839595" y="2504440"/>
            <a:ext cx="2187575" cy="735965"/>
          </a:xfrm>
          <a:prstGeom prst="rect">
            <a:avLst/>
          </a:prstGeom>
        </p:spPr>
      </p:pic>
      <p:pic>
        <p:nvPicPr>
          <p:cNvPr id="7" name="圖片 6"/>
          <p:cNvPicPr>
            <a:picLocks noChangeAspect="1"/>
          </p:cNvPicPr>
          <p:nvPr/>
        </p:nvPicPr>
        <p:blipFill>
          <a:blip r:embed="rId8"/>
          <a:stretch>
            <a:fillRect/>
          </a:stretch>
        </p:blipFill>
        <p:spPr>
          <a:xfrm>
            <a:off x="1339850" y="3418840"/>
            <a:ext cx="3731895" cy="581025"/>
          </a:xfrm>
          <a:prstGeom prst="rect">
            <a:avLst/>
          </a:prstGeom>
        </p:spPr>
      </p:pic>
      <p:pic>
        <p:nvPicPr>
          <p:cNvPr id="8" name="圖片 7"/>
          <p:cNvPicPr>
            <a:picLocks noChangeAspect="1"/>
          </p:cNvPicPr>
          <p:nvPr/>
        </p:nvPicPr>
        <p:blipFill>
          <a:blip r:embed="rId9"/>
          <a:stretch>
            <a:fillRect/>
          </a:stretch>
        </p:blipFill>
        <p:spPr>
          <a:xfrm>
            <a:off x="1339850" y="3999865"/>
            <a:ext cx="4771390" cy="628015"/>
          </a:xfrm>
          <a:prstGeom prst="rect">
            <a:avLst/>
          </a:prstGeom>
        </p:spPr>
      </p:pic>
      <p:pic>
        <p:nvPicPr>
          <p:cNvPr id="9" name="圖片 8"/>
          <p:cNvPicPr>
            <a:picLocks noChangeAspect="1"/>
          </p:cNvPicPr>
          <p:nvPr/>
        </p:nvPicPr>
        <p:blipFill>
          <a:blip r:embed="rId10"/>
          <a:stretch>
            <a:fillRect/>
          </a:stretch>
        </p:blipFill>
        <p:spPr>
          <a:xfrm>
            <a:off x="1769110" y="4878070"/>
            <a:ext cx="3263900" cy="829310"/>
          </a:xfrm>
          <a:prstGeom prst="rect">
            <a:avLst/>
          </a:prstGeom>
        </p:spPr>
      </p:pic>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不定积分</a:t>
            </a:r>
            <a:r>
              <a:rPr lang="en-US" altLang="zh-CN">
                <a:sym typeface="+mn-ea"/>
              </a:rPr>
              <a:t>——</a:t>
            </a:r>
            <a:r>
              <a:rPr lang="zh-CN">
                <a:sym typeface="+mn-ea"/>
              </a:rPr>
              <a:t>求值方法</a:t>
            </a:r>
            <a:endParaRPr lang="zh-HK" altLang="en-US"/>
          </a:p>
        </p:txBody>
      </p:sp>
      <p:sp>
        <p:nvSpPr>
          <p:cNvPr id="3" name="內容佔位符 2"/>
          <p:cNvSpPr>
            <a:spLocks noGrp="1"/>
          </p:cNvSpPr>
          <p:nvPr>
            <p:ph idx="1"/>
            <p:custDataLst>
              <p:tags r:id="rId3"/>
            </p:custDataLst>
          </p:nvPr>
        </p:nvSpPr>
        <p:spPr/>
        <p:txBody>
          <a:bodyPr/>
          <a:lstStyle/>
          <a:p>
            <a:r>
              <a:rPr lang="en-US" altLang="zh-HK">
                <a:sym typeface="+mn-ea"/>
              </a:rPr>
              <a:t>(6)</a:t>
            </a:r>
            <a:r>
              <a:rPr lang="zh-CN">
                <a:sym typeface="+mn-ea"/>
              </a:rPr>
              <a:t>一些无理根式的不定积分</a:t>
            </a:r>
          </a:p>
          <a:p>
            <a:r>
              <a:rPr lang="en-US" altLang="zh-CN">
                <a:sym typeface="+mn-ea"/>
              </a:rPr>
              <a:t>3.</a:t>
            </a:r>
            <a:r>
              <a:rPr lang="zh-CN">
                <a:sym typeface="+mn-ea"/>
              </a:rPr>
              <a:t>形如右式的函数可以如下拆分：</a:t>
            </a:r>
          </a:p>
          <a:p>
            <a:r>
              <a:rPr lang="en-US" altLang="zh-CN">
                <a:sym typeface="+mn-ea"/>
              </a:rPr>
              <a:t>P(x)</a:t>
            </a:r>
            <a:r>
              <a:rPr lang="zh-CN">
                <a:sym typeface="+mn-ea"/>
              </a:rPr>
              <a:t>是</a:t>
            </a:r>
            <a:r>
              <a:rPr lang="en-US" altLang="zh-CN">
                <a:sym typeface="+mn-ea"/>
              </a:rPr>
              <a:t>n</a:t>
            </a:r>
            <a:r>
              <a:rPr lang="zh-CN">
                <a:sym typeface="+mn-ea"/>
              </a:rPr>
              <a:t>阶有理多项式，</a:t>
            </a:r>
            <a:r>
              <a:rPr lang="en-US" altLang="zh-CN">
                <a:sym typeface="+mn-ea"/>
              </a:rPr>
              <a:t>Q(x)</a:t>
            </a:r>
            <a:r>
              <a:rPr lang="zh-CN">
                <a:sym typeface="+mn-ea"/>
              </a:rPr>
              <a:t>是</a:t>
            </a:r>
            <a:r>
              <a:rPr lang="en-US" altLang="zh-CN">
                <a:sym typeface="+mn-ea"/>
              </a:rPr>
              <a:t>n-1</a:t>
            </a:r>
            <a:r>
              <a:rPr lang="zh-CN">
                <a:sym typeface="+mn-ea"/>
              </a:rPr>
              <a:t>阶有理多项式，</a:t>
            </a:r>
            <a:r>
              <a:rPr lang="en-US" altLang="zh-CN">
                <a:sym typeface="+mn-ea"/>
              </a:rPr>
              <a:t>   </a:t>
            </a:r>
            <a:r>
              <a:rPr lang="zh-CN">
                <a:sym typeface="+mn-ea"/>
              </a:rPr>
              <a:t>是一个常数</a:t>
            </a:r>
          </a:p>
          <a:p>
            <a:r>
              <a:rPr lang="en-US" altLang="zh-CN">
                <a:sym typeface="+mn-ea"/>
              </a:rPr>
              <a:t>P(x)</a:t>
            </a:r>
            <a:r>
              <a:rPr lang="zh-CN">
                <a:sym typeface="+mn-ea"/>
              </a:rPr>
              <a:t>和</a:t>
            </a:r>
            <a:r>
              <a:rPr lang="en-US" altLang="zh-CN">
                <a:sym typeface="+mn-ea"/>
              </a:rPr>
              <a:t>Q(x)</a:t>
            </a:r>
            <a:r>
              <a:rPr lang="zh-CN">
                <a:sym typeface="+mn-ea"/>
              </a:rPr>
              <a:t>的关系是：</a:t>
            </a:r>
          </a:p>
          <a:p>
            <a:r>
              <a:rPr lang="zh-CN">
                <a:sym typeface="+mn-ea"/>
              </a:rPr>
              <a:t>例题：</a:t>
            </a:r>
          </a:p>
          <a:p>
            <a:r>
              <a:rPr lang="zh-CN">
                <a:sym typeface="+mn-ea"/>
              </a:rPr>
              <a:t> </a:t>
            </a:r>
            <a:r>
              <a:rPr lang="en-US" altLang="zh-CN">
                <a:sym typeface="+mn-ea"/>
              </a:rPr>
              <a:t>                                                             </a:t>
            </a:r>
            <a:r>
              <a:rPr lang="zh-CN">
                <a:sym typeface="+mn-ea"/>
              </a:rPr>
              <a:t>证明：</a:t>
            </a:r>
            <a:endParaRPr lang="zh-CN"/>
          </a:p>
          <a:p>
            <a:endParaRPr lang="zh-HK" altLang="en-US"/>
          </a:p>
        </p:txBody>
      </p:sp>
      <p:pic>
        <p:nvPicPr>
          <p:cNvPr id="4" name="圖片 3"/>
          <p:cNvPicPr>
            <a:picLocks noChangeAspect="1"/>
          </p:cNvPicPr>
          <p:nvPr/>
        </p:nvPicPr>
        <p:blipFill>
          <a:blip r:embed="rId5"/>
          <a:stretch>
            <a:fillRect/>
          </a:stretch>
        </p:blipFill>
        <p:spPr>
          <a:xfrm>
            <a:off x="4241165" y="1626870"/>
            <a:ext cx="6216015" cy="589280"/>
          </a:xfrm>
          <a:prstGeom prst="rect">
            <a:avLst/>
          </a:prstGeom>
        </p:spPr>
      </p:pic>
      <p:pic>
        <p:nvPicPr>
          <p:cNvPr id="5" name="圖片 4"/>
          <p:cNvPicPr>
            <a:picLocks noChangeAspect="1"/>
          </p:cNvPicPr>
          <p:nvPr/>
        </p:nvPicPr>
        <p:blipFill>
          <a:blip r:embed="rId6"/>
          <a:stretch>
            <a:fillRect/>
          </a:stretch>
        </p:blipFill>
        <p:spPr>
          <a:xfrm>
            <a:off x="5971540" y="2138680"/>
            <a:ext cx="248920" cy="455295"/>
          </a:xfrm>
          <a:prstGeom prst="rect">
            <a:avLst/>
          </a:prstGeom>
        </p:spPr>
      </p:pic>
      <p:pic>
        <p:nvPicPr>
          <p:cNvPr id="6" name="圖片 5"/>
          <p:cNvPicPr>
            <a:picLocks noChangeAspect="1"/>
          </p:cNvPicPr>
          <p:nvPr/>
        </p:nvPicPr>
        <p:blipFill>
          <a:blip r:embed="rId7"/>
          <a:stretch>
            <a:fillRect/>
          </a:stretch>
        </p:blipFill>
        <p:spPr>
          <a:xfrm>
            <a:off x="3385820" y="2522855"/>
            <a:ext cx="6000750" cy="683260"/>
          </a:xfrm>
          <a:prstGeom prst="rect">
            <a:avLst/>
          </a:prstGeom>
        </p:spPr>
      </p:pic>
      <p:pic>
        <p:nvPicPr>
          <p:cNvPr id="7" name="圖片 6"/>
          <p:cNvPicPr>
            <a:picLocks noChangeAspect="1"/>
          </p:cNvPicPr>
          <p:nvPr/>
        </p:nvPicPr>
        <p:blipFill>
          <a:blip r:embed="rId8"/>
          <a:stretch>
            <a:fillRect/>
          </a:stretch>
        </p:blipFill>
        <p:spPr>
          <a:xfrm>
            <a:off x="1637665" y="3134360"/>
            <a:ext cx="3020060" cy="1607820"/>
          </a:xfrm>
          <a:prstGeom prst="rect">
            <a:avLst/>
          </a:prstGeom>
        </p:spPr>
      </p:pic>
      <p:pic>
        <p:nvPicPr>
          <p:cNvPr id="9" name="圖片 8"/>
          <p:cNvPicPr>
            <a:picLocks noChangeAspect="1"/>
          </p:cNvPicPr>
          <p:nvPr/>
        </p:nvPicPr>
        <p:blipFill>
          <a:blip r:embed="rId9"/>
          <a:stretch>
            <a:fillRect/>
          </a:stretch>
        </p:blipFill>
        <p:spPr>
          <a:xfrm>
            <a:off x="6885940" y="3100705"/>
            <a:ext cx="4580890" cy="3261995"/>
          </a:xfrm>
          <a:prstGeom prst="rect">
            <a:avLst/>
          </a:prstGeom>
        </p:spPr>
      </p:pic>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t>反函数、双曲函数</a:t>
            </a:r>
          </a:p>
        </p:txBody>
      </p:sp>
      <p:sp>
        <p:nvSpPr>
          <p:cNvPr id="3" name="內容佔位符 2"/>
          <p:cNvSpPr>
            <a:spLocks noGrp="1"/>
          </p:cNvSpPr>
          <p:nvPr>
            <p:ph idx="1"/>
            <p:custDataLst>
              <p:tags r:id="rId3"/>
            </p:custDataLst>
          </p:nvPr>
        </p:nvSpPr>
        <p:spPr/>
        <p:txBody>
          <a:bodyPr/>
          <a:lstStyle/>
          <a:p>
            <a:r>
              <a:rPr lang="zh-CN" altLang="zh-HK"/>
              <a:t>（</a:t>
            </a:r>
            <a:r>
              <a:rPr lang="en-US" altLang="zh-CN"/>
              <a:t>1</a:t>
            </a:r>
            <a:r>
              <a:rPr lang="zh-CN" altLang="zh-HK"/>
              <a:t>）反函数的定义：如果一个函数在某个区间上自变量和因变量的值一一对应（双射），那么该函数在这个区间上存在反函数</a:t>
            </a:r>
          </a:p>
          <a:p>
            <a:r>
              <a:rPr lang="zh-CN"/>
              <a:t>反函数的值由右图定义：</a:t>
            </a:r>
          </a:p>
          <a:p>
            <a:endParaRPr lang="zh-CN"/>
          </a:p>
          <a:p>
            <a:r>
              <a:rPr lang="zh-CN"/>
              <a:t>解出反函数的步骤：</a:t>
            </a:r>
          </a:p>
          <a:p>
            <a:r>
              <a:rPr lang="en-US" altLang="zh-CN"/>
              <a:t>1.</a:t>
            </a:r>
            <a:r>
              <a:rPr lang="zh-CN"/>
              <a:t>将方程</a:t>
            </a:r>
            <a:r>
              <a:rPr lang="en-US" altLang="zh-CN"/>
              <a:t>                 </a:t>
            </a:r>
            <a:r>
              <a:rPr lang="zh-CN"/>
              <a:t>中</a:t>
            </a:r>
            <a:r>
              <a:rPr lang="en-US" altLang="zh-CN"/>
              <a:t>x</a:t>
            </a:r>
            <a:r>
              <a:rPr lang="zh-CN"/>
              <a:t>的值反解出来，得到</a:t>
            </a:r>
          </a:p>
          <a:p>
            <a:r>
              <a:rPr lang="en-US" altLang="zh-CN"/>
              <a:t>2.</a:t>
            </a:r>
            <a:r>
              <a:rPr lang="zh-CN"/>
              <a:t>交换</a:t>
            </a:r>
            <a:r>
              <a:rPr lang="en-US" altLang="zh-CN"/>
              <a:t>x,y</a:t>
            </a:r>
            <a:r>
              <a:rPr lang="zh-CN"/>
              <a:t>的位置，得到反函数</a:t>
            </a:r>
          </a:p>
        </p:txBody>
      </p:sp>
      <p:pic>
        <p:nvPicPr>
          <p:cNvPr id="4" name="圖片 3"/>
          <p:cNvPicPr>
            <a:picLocks noChangeAspect="1"/>
          </p:cNvPicPr>
          <p:nvPr/>
        </p:nvPicPr>
        <p:blipFill>
          <a:blip r:embed="rId5"/>
          <a:stretch>
            <a:fillRect/>
          </a:stretch>
        </p:blipFill>
        <p:spPr>
          <a:xfrm>
            <a:off x="3642360" y="1979930"/>
            <a:ext cx="4973955" cy="762000"/>
          </a:xfrm>
          <a:prstGeom prst="rect">
            <a:avLst/>
          </a:prstGeom>
        </p:spPr>
      </p:pic>
      <p:pic>
        <p:nvPicPr>
          <p:cNvPr id="5" name="圖片 4"/>
          <p:cNvPicPr>
            <a:picLocks noChangeAspect="1"/>
          </p:cNvPicPr>
          <p:nvPr/>
        </p:nvPicPr>
        <p:blipFill>
          <a:blip r:embed="rId6"/>
          <a:stretch>
            <a:fillRect/>
          </a:stretch>
        </p:blipFill>
        <p:spPr>
          <a:xfrm>
            <a:off x="1998980" y="3321685"/>
            <a:ext cx="1165225" cy="426720"/>
          </a:xfrm>
          <a:prstGeom prst="rect">
            <a:avLst/>
          </a:prstGeom>
        </p:spPr>
      </p:pic>
      <p:pic>
        <p:nvPicPr>
          <p:cNvPr id="6" name="圖片 5"/>
          <p:cNvPicPr>
            <a:picLocks noChangeAspect="1"/>
          </p:cNvPicPr>
          <p:nvPr/>
        </p:nvPicPr>
        <p:blipFill>
          <a:blip r:embed="rId7"/>
          <a:stretch>
            <a:fillRect/>
          </a:stretch>
        </p:blipFill>
        <p:spPr>
          <a:xfrm>
            <a:off x="5584190" y="3241040"/>
            <a:ext cx="1621790" cy="587375"/>
          </a:xfrm>
          <a:prstGeom prst="rect">
            <a:avLst/>
          </a:prstGeom>
        </p:spPr>
      </p:pic>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反函数、双曲函数</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2</a:t>
            </a:r>
            <a:r>
              <a:rPr lang="zh-CN" altLang="zh-HK"/>
              <a:t>）反函数求导的法则：</a:t>
            </a:r>
          </a:p>
          <a:p>
            <a:r>
              <a:rPr lang="zh-CN" altLang="zh-HK"/>
              <a:t>原理：</a:t>
            </a:r>
          </a:p>
          <a:p>
            <a:endParaRPr lang="zh-CN" altLang="zh-HK"/>
          </a:p>
          <a:p>
            <a:endParaRPr lang="zh-CN" altLang="zh-HK"/>
          </a:p>
          <a:p>
            <a:r>
              <a:rPr lang="zh-CN" altLang="zh-HK"/>
              <a:t>证明：</a:t>
            </a:r>
          </a:p>
          <a:p>
            <a:endParaRPr lang="zh-CN" altLang="zh-HK"/>
          </a:p>
          <a:p>
            <a:endParaRPr lang="zh-CN" altLang="zh-HK"/>
          </a:p>
          <a:p>
            <a:endParaRPr lang="zh-CN" altLang="zh-HK"/>
          </a:p>
          <a:p>
            <a:r>
              <a:rPr lang="zh-CN" altLang="zh-HK"/>
              <a:t>例题：</a:t>
            </a:r>
          </a:p>
          <a:p>
            <a:r>
              <a:rPr lang="en-US" altLang="zh-CN"/>
              <a:t>      </a:t>
            </a:r>
            <a:r>
              <a:rPr lang="zh-CN"/>
              <a:t>求</a:t>
            </a:r>
            <a:r>
              <a:rPr lang="en-US" altLang="zh-CN"/>
              <a:t>y=arctanx</a:t>
            </a:r>
            <a:r>
              <a:rPr lang="zh-CN"/>
              <a:t>的导函数</a:t>
            </a:r>
          </a:p>
        </p:txBody>
      </p:sp>
      <p:pic>
        <p:nvPicPr>
          <p:cNvPr id="5" name="圖片 4"/>
          <p:cNvPicPr>
            <a:picLocks noChangeAspect="1"/>
          </p:cNvPicPr>
          <p:nvPr/>
        </p:nvPicPr>
        <p:blipFill>
          <a:blip r:embed="rId5"/>
          <a:stretch>
            <a:fillRect/>
          </a:stretch>
        </p:blipFill>
        <p:spPr>
          <a:xfrm>
            <a:off x="1810385" y="1651000"/>
            <a:ext cx="3689350" cy="1207770"/>
          </a:xfrm>
          <a:prstGeom prst="rect">
            <a:avLst/>
          </a:prstGeom>
        </p:spPr>
      </p:pic>
      <p:pic>
        <p:nvPicPr>
          <p:cNvPr id="6" name="圖片 5"/>
          <p:cNvPicPr>
            <a:picLocks noChangeAspect="1"/>
          </p:cNvPicPr>
          <p:nvPr/>
        </p:nvPicPr>
        <p:blipFill>
          <a:blip r:embed="rId6"/>
          <a:stretch>
            <a:fillRect/>
          </a:stretch>
        </p:blipFill>
        <p:spPr>
          <a:xfrm>
            <a:off x="1810385" y="2972435"/>
            <a:ext cx="4742180" cy="979170"/>
          </a:xfrm>
          <a:prstGeom prst="rect">
            <a:avLst/>
          </a:prstGeom>
        </p:spPr>
      </p:pic>
      <p:pic>
        <p:nvPicPr>
          <p:cNvPr id="7" name="圖片 6"/>
          <p:cNvPicPr>
            <a:picLocks noChangeAspect="1"/>
          </p:cNvPicPr>
          <p:nvPr/>
        </p:nvPicPr>
        <p:blipFill>
          <a:blip r:embed="rId7"/>
          <a:stretch>
            <a:fillRect/>
          </a:stretch>
        </p:blipFill>
        <p:spPr>
          <a:xfrm>
            <a:off x="1810385" y="3951605"/>
            <a:ext cx="7259320" cy="1038860"/>
          </a:xfrm>
          <a:prstGeom prst="rect">
            <a:avLst/>
          </a:prstGeom>
        </p:spPr>
      </p:pic>
      <p:sp>
        <p:nvSpPr>
          <p:cNvPr id="8" name="文字框 7"/>
          <p:cNvSpPr txBox="1"/>
          <p:nvPr/>
        </p:nvSpPr>
        <p:spPr>
          <a:xfrm>
            <a:off x="7421245" y="3237865"/>
            <a:ext cx="329628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HK" sz="1800" b="1" i="0" u="none" strike="noStrike" kern="1200" cap="none" spc="0" normalizeH="0" baseline="0" noProof="0">
                <a:ln>
                  <a:noFill/>
                </a:ln>
                <a:solidFill>
                  <a:prstClr val="black"/>
                </a:solidFill>
                <a:effectLst/>
                <a:uLnTx/>
                <a:uFillTx/>
                <a:latin typeface="Arial"/>
                <a:ea typeface="微软雅黑"/>
                <a:cs typeface="+mn-cs"/>
              </a:rPr>
              <a:t>这里的证明很不严谨！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HK" sz="1800" b="1" i="0" u="none" strike="noStrike" kern="1200" cap="none" spc="0" normalizeH="0" baseline="0" noProof="0">
              <a:ln>
                <a:noFill/>
              </a:ln>
              <a:solidFill>
                <a:prstClr val="black"/>
              </a:solidFill>
              <a:effectLst/>
              <a:uLnTx/>
              <a:uFillTx/>
              <a:latin typeface="Arial"/>
              <a:ea typeface="微软雅黑"/>
              <a:cs typeface="+mn-cs"/>
            </a:endParaRP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custDataLst>
              <p:tags r:id="rId2"/>
            </p:custDataLst>
          </p:nvPr>
        </p:nvSpPr>
        <p:spPr/>
        <p:txBody>
          <a:bodyPr/>
          <a:lstStyle/>
          <a:p>
            <a:r>
              <a:rPr lang="zh-CN" altLang="zh-HK">
                <a:sym typeface="+mn-ea"/>
              </a:rPr>
              <a:t>反函数、双曲函数</a:t>
            </a:r>
            <a:endParaRPr lang="zh-HK" altLang="en-US"/>
          </a:p>
        </p:txBody>
      </p:sp>
      <p:sp>
        <p:nvSpPr>
          <p:cNvPr id="3" name="內容佔位符 2"/>
          <p:cNvSpPr>
            <a:spLocks noGrp="1"/>
          </p:cNvSpPr>
          <p:nvPr>
            <p:ph idx="1"/>
            <p:custDataLst>
              <p:tags r:id="rId3"/>
            </p:custDataLst>
          </p:nvPr>
        </p:nvSpPr>
        <p:spPr/>
        <p:txBody>
          <a:bodyPr/>
          <a:lstStyle/>
          <a:p>
            <a:r>
              <a:rPr lang="zh-CN" altLang="zh-HK"/>
              <a:t>（</a:t>
            </a:r>
            <a:r>
              <a:rPr lang="en-US" altLang="zh-CN"/>
              <a:t>3</a:t>
            </a:r>
            <a:r>
              <a:rPr lang="zh-CN" altLang="zh-HK"/>
              <a:t>）反三角函数</a:t>
            </a:r>
          </a:p>
          <a:p>
            <a:r>
              <a:rPr lang="zh-CN" altLang="zh-HK"/>
              <a:t>我们先快速对各种三角</a:t>
            </a:r>
          </a:p>
          <a:p>
            <a:r>
              <a:rPr lang="zh-CN" altLang="zh-HK"/>
              <a:t>函数做一下简单的回顾</a:t>
            </a:r>
          </a:p>
          <a:p>
            <a:r>
              <a:rPr lang="zh-CN" altLang="zh-HK"/>
              <a:t>注意，这里展示的都是</a:t>
            </a:r>
          </a:p>
          <a:p>
            <a:r>
              <a:rPr lang="en-US" altLang="zh-CN"/>
              <a:t>“</a:t>
            </a:r>
            <a:r>
              <a:rPr lang="zh-CN"/>
              <a:t>主值区间</a:t>
            </a:r>
            <a:r>
              <a:rPr lang="en-US" altLang="zh-CN"/>
              <a:t>”</a:t>
            </a:r>
            <a:r>
              <a:rPr lang="zh-CN"/>
              <a:t>，即一一对应</a:t>
            </a:r>
          </a:p>
          <a:p>
            <a:r>
              <a:rPr lang="zh-CN"/>
              <a:t>的部分，可以通过翻转</a:t>
            </a:r>
          </a:p>
          <a:p>
            <a:r>
              <a:rPr lang="zh-CN"/>
              <a:t>直接对应出反三角函数</a:t>
            </a:r>
          </a:p>
          <a:p>
            <a:r>
              <a:rPr lang="zh-CN"/>
              <a:t>的图像</a:t>
            </a:r>
            <a:endParaRPr lang="zh-CN" altLang="zh-HK"/>
          </a:p>
          <a:p>
            <a:endParaRPr lang="zh-CN" altLang="zh-HK"/>
          </a:p>
          <a:p>
            <a:endParaRPr lang="zh-CN" altLang="zh-HK"/>
          </a:p>
        </p:txBody>
      </p:sp>
      <p:pic>
        <p:nvPicPr>
          <p:cNvPr id="4" name="圖片 3"/>
          <p:cNvPicPr>
            <a:picLocks noChangeAspect="1"/>
          </p:cNvPicPr>
          <p:nvPr/>
        </p:nvPicPr>
        <p:blipFill>
          <a:blip r:embed="rId5"/>
          <a:stretch>
            <a:fillRect/>
          </a:stretch>
        </p:blipFill>
        <p:spPr>
          <a:xfrm>
            <a:off x="3858260" y="951230"/>
            <a:ext cx="8020685" cy="557784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INDEX" val="20187308"/>
  <p:tag name="KSO_WM_TEMPLATE_CATEGORY" val="custo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MODEL_TYPE" val="cover"/>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MODEL_TYPE" val="cover"/>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6561</TotalTime>
  <Words>3019</Words>
  <Application>Microsoft Office PowerPoint</Application>
  <PresentationFormat>宽屏</PresentationFormat>
  <Paragraphs>533</Paragraphs>
  <Slides>138</Slides>
  <Notes>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138</vt:i4>
      </vt:variant>
    </vt:vector>
  </HeadingPairs>
  <TitlesOfParts>
    <vt:vector size="145" baseType="lpstr">
      <vt:lpstr>等线</vt:lpstr>
      <vt:lpstr>等线 Light</vt:lpstr>
      <vt:lpstr>微软雅黑</vt:lpstr>
      <vt:lpstr>Arial</vt:lpstr>
      <vt:lpstr>Cambria Math</vt:lpstr>
      <vt:lpstr>Office 主题​​</vt:lpstr>
      <vt:lpstr>Office 佈景主題​​</vt:lpstr>
      <vt:lpstr>MAT1011期末复习（重点） </vt:lpstr>
      <vt:lpstr>1.Limit </vt:lpstr>
      <vt:lpstr>PowerPoint 演示文稿</vt:lpstr>
      <vt:lpstr>重要思路：根号换元</vt:lpstr>
      <vt:lpstr>PowerPoint 演示文稿</vt:lpstr>
      <vt:lpstr>极限练习题</vt:lpstr>
      <vt:lpstr>连续性</vt:lpstr>
      <vt:lpstr>判断连续性—两个不连续的例子</vt:lpstr>
      <vt:lpstr>连续性练习</vt:lpstr>
      <vt:lpstr>重要方法：夹逼定理</vt:lpstr>
      <vt:lpstr>应用：解决三角中极限</vt:lpstr>
      <vt:lpstr>介值定理（IVT）</vt:lpstr>
      <vt:lpstr>黎曼函数的连续性</vt:lpstr>
      <vt:lpstr>PowerPoint 演示文稿</vt:lpstr>
      <vt:lpstr>嵌套函数的极限</vt:lpstr>
      <vt:lpstr>渐近线</vt:lpstr>
      <vt:lpstr>数列极限</vt:lpstr>
      <vt:lpstr>重要结论：海涅定理</vt:lpstr>
      <vt:lpstr>证明 </vt:lpstr>
      <vt:lpstr>有界数列的最值设定</vt:lpstr>
      <vt:lpstr>微分differentiable</vt:lpstr>
      <vt:lpstr>微分函数——导数</vt:lpstr>
      <vt:lpstr>结论：可导一定连续，但导函数不一定连续</vt:lpstr>
      <vt:lpstr>Chain rule</vt:lpstr>
      <vt:lpstr>练习</vt:lpstr>
      <vt:lpstr>n阶导公式</vt:lpstr>
      <vt:lpstr>求导练习</vt:lpstr>
      <vt:lpstr>隐函数求导</vt:lpstr>
      <vt:lpstr>关键方法：将y看成关于x函数</vt:lpstr>
      <vt:lpstr>线性化与切线</vt:lpstr>
      <vt:lpstr>线性化应用</vt:lpstr>
      <vt:lpstr>大O小o符号</vt:lpstr>
      <vt:lpstr>利用记号计算极限</vt:lpstr>
      <vt:lpstr>求极限方法：等价无穷小</vt:lpstr>
      <vt:lpstr>练习</vt:lpstr>
      <vt:lpstr>PowerPoint 演示文稿</vt:lpstr>
      <vt:lpstr>最值定理</vt:lpstr>
      <vt:lpstr>极值点导函数为0</vt:lpstr>
      <vt:lpstr>PowerPoint 演示文稿</vt:lpstr>
      <vt:lpstr>拐点</vt:lpstr>
      <vt:lpstr>中值定理</vt:lpstr>
      <vt:lpstr>证明题</vt:lpstr>
      <vt:lpstr>证明</vt:lpstr>
      <vt:lpstr>Monotone </vt:lpstr>
      <vt:lpstr>导数判断单调性</vt:lpstr>
      <vt:lpstr>二阶导判断极值点</vt:lpstr>
      <vt:lpstr>PowerPoint 演示文稿</vt:lpstr>
      <vt:lpstr>二阶导判断凹凸性</vt:lpstr>
      <vt:lpstr>PowerPoint 演示文稿</vt:lpstr>
      <vt:lpstr>凹凸性证明琴生不等式</vt:lpstr>
      <vt:lpstr>原函数</vt:lpstr>
      <vt:lpstr>不定积分</vt:lpstr>
      <vt:lpstr>注意：不定积分要保持连续</vt:lpstr>
      <vt:lpstr>黎曼和</vt:lpstr>
      <vt:lpstr>黎曼积分</vt:lpstr>
      <vt:lpstr>PowerPoint 演示文稿</vt:lpstr>
      <vt:lpstr>可积性的判断</vt:lpstr>
      <vt:lpstr>一致连续</vt:lpstr>
      <vt:lpstr>一致连续判断可积性</vt:lpstr>
      <vt:lpstr>黎曼函数可积性</vt:lpstr>
      <vt:lpstr>PowerPoint 演示文稿</vt:lpstr>
      <vt:lpstr>PowerPoint 演示文稿</vt:lpstr>
      <vt:lpstr>PowerPoint 演示文稿</vt:lpstr>
      <vt:lpstr>可积性典题</vt:lpstr>
      <vt:lpstr>中值定理</vt:lpstr>
      <vt:lpstr> </vt:lpstr>
      <vt:lpstr>PowerPoint 演示文稿</vt:lpstr>
      <vt:lpstr>可积原函数未必连续</vt:lpstr>
      <vt:lpstr>有原函数未必可积</vt:lpstr>
      <vt:lpstr>MAT1011期末复习（重点） </vt:lpstr>
      <vt:lpstr>索引</vt:lpstr>
      <vt:lpstr>求极限——不使用未定式方法</vt:lpstr>
      <vt:lpstr>求极限——不使用未定式方法</vt:lpstr>
      <vt:lpstr>求极限——不使用未定式方法</vt:lpstr>
      <vt:lpstr>求极限——不使用未定式方法</vt:lpstr>
      <vt:lpstr>求极限——不使用未定式方法</vt:lpstr>
      <vt:lpstr>求极限——使用未定式方法</vt:lpstr>
      <vt:lpstr>求极限——使用未定式方法</vt:lpstr>
      <vt:lpstr>求极限——使用未定式方法</vt:lpstr>
      <vt:lpstr>求极限——使用未定式方法</vt:lpstr>
      <vt:lpstr>求极限——特殊结论与经典技巧</vt:lpstr>
      <vt:lpstr>求极限——特殊结论与经典技巧</vt:lpstr>
      <vt:lpstr>求极限——特殊结论与经典技巧</vt:lpstr>
      <vt:lpstr>求极限——特殊结论与经典技巧</vt:lpstr>
      <vt:lpstr>不定积分——求值方法</vt:lpstr>
      <vt:lpstr>不定积分——求值方法</vt:lpstr>
      <vt:lpstr>不定积分——求值方法</vt:lpstr>
      <vt:lpstr>不定积分——求值方法</vt:lpstr>
      <vt:lpstr>不定积分——求值方法</vt:lpstr>
      <vt:lpstr>不定积分——求值方法</vt:lpstr>
      <vt:lpstr>不定积分——求值方法</vt:lpstr>
      <vt:lpstr>不定积分——求值方法</vt:lpstr>
      <vt:lpstr>不定积分——求值方法</vt:lpstr>
      <vt:lpstr>不定积分——求值方法</vt:lpstr>
      <vt:lpstr>不定积分——求值方法</vt:lpstr>
      <vt:lpstr>不定积分——求值方法</vt:lpstr>
      <vt:lpstr>反函数、双曲函数</vt:lpstr>
      <vt:lpstr>反函数、双曲函数</vt:lpstr>
      <vt:lpstr>反函数、双曲函数</vt:lpstr>
      <vt:lpstr>反函数、双曲函数</vt:lpstr>
      <vt:lpstr>反函数、双曲函数</vt:lpstr>
      <vt:lpstr>反函数、双曲函数</vt:lpstr>
      <vt:lpstr>反函数、双曲函数</vt:lpstr>
      <vt:lpstr>定积分——应用与计算技巧</vt:lpstr>
      <vt:lpstr>定积分——应用与计算技巧</vt:lpstr>
      <vt:lpstr>定积分——应用与计算技巧</vt:lpstr>
      <vt:lpstr>定积分——应用与计算技巧</vt:lpstr>
      <vt:lpstr>定积分——应用与计算技巧</vt:lpstr>
      <vt:lpstr>定积分——应用与计算技巧</vt:lpstr>
      <vt:lpstr>定积分——应用与计算技巧</vt:lpstr>
      <vt:lpstr>洛必达法则、泰勒公式</vt:lpstr>
      <vt:lpstr>洛必达法则、泰勒公式</vt:lpstr>
      <vt:lpstr>洛必达法则、泰勒公式</vt:lpstr>
      <vt:lpstr>洛必达法则、泰勒公式</vt:lpstr>
      <vt:lpstr>洛必达法则、泰勒公式</vt:lpstr>
      <vt:lpstr>洛必达法则、泰勒公式</vt:lpstr>
      <vt:lpstr>洛必达法则、泰勒公式</vt:lpstr>
      <vt:lpstr>洛必达法则、泰勒公式</vt:lpstr>
      <vt:lpstr>洛必达法则、泰勒公式</vt:lpstr>
      <vt:lpstr>洛必达法则、泰勒公式</vt:lpstr>
      <vt:lpstr>反常积分</vt:lpstr>
      <vt:lpstr>反常积分</vt:lpstr>
      <vt:lpstr>反常积分</vt:lpstr>
      <vt:lpstr>反常积分</vt:lpstr>
      <vt:lpstr>反常积分</vt:lpstr>
      <vt:lpstr>反常积分</vt:lpstr>
      <vt:lpstr>数项级数</vt:lpstr>
      <vt:lpstr>数项级数</vt:lpstr>
      <vt:lpstr>数项级数</vt:lpstr>
      <vt:lpstr>数项级数</vt:lpstr>
      <vt:lpstr>数项级数</vt:lpstr>
      <vt:lpstr>数项级数</vt:lpstr>
      <vt:lpstr>数项级数</vt:lpstr>
      <vt:lpstr>数项级数</vt:lpstr>
      <vt:lpstr>数项级数</vt:lpstr>
      <vt:lpstr>微分方程</vt:lpstr>
      <vt:lpstr>微分方程</vt:lpstr>
      <vt:lpstr>微分方程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Haoming Ou (SSE,125090508)</dc:creator>
  <cp:lastModifiedBy>Haoming Ou (SSE,125090508)</cp:lastModifiedBy>
  <cp:revision>4</cp:revision>
  <dcterms:created xsi:type="dcterms:W3CDTF">2025-12-05T07:29:48Z</dcterms:created>
  <dcterms:modified xsi:type="dcterms:W3CDTF">2025-12-11T13:25:40Z</dcterms:modified>
</cp:coreProperties>
</file>